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theme/themeOverride24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rawings/drawing9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rawings/drawing11.xml" ContentType="application/vnd.openxmlformats-officedocument.drawingml.chartshapes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22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drawings/drawing16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04" r:id="rId3"/>
    <p:sldId id="320" r:id="rId4"/>
    <p:sldId id="260" r:id="rId5"/>
    <p:sldId id="300" r:id="rId6"/>
    <p:sldId id="302" r:id="rId7"/>
    <p:sldId id="303" r:id="rId8"/>
    <p:sldId id="257" r:id="rId9"/>
    <p:sldId id="261" r:id="rId10"/>
    <p:sldId id="258" r:id="rId11"/>
    <p:sldId id="297" r:id="rId12"/>
    <p:sldId id="299" r:id="rId13"/>
    <p:sldId id="333" r:id="rId14"/>
    <p:sldId id="259" r:id="rId15"/>
    <p:sldId id="327" r:id="rId16"/>
    <p:sldId id="294" r:id="rId17"/>
    <p:sldId id="296" r:id="rId18"/>
    <p:sldId id="262" r:id="rId19"/>
    <p:sldId id="279" r:id="rId20"/>
    <p:sldId id="280" r:id="rId21"/>
    <p:sldId id="281" r:id="rId22"/>
    <p:sldId id="316" r:id="rId23"/>
    <p:sldId id="317" r:id="rId24"/>
    <p:sldId id="278" r:id="rId25"/>
    <p:sldId id="286" r:id="rId26"/>
    <p:sldId id="275" r:id="rId27"/>
    <p:sldId id="264" r:id="rId28"/>
    <p:sldId id="329" r:id="rId29"/>
    <p:sldId id="330" r:id="rId30"/>
    <p:sldId id="331" r:id="rId31"/>
    <p:sldId id="332" r:id="rId32"/>
    <p:sldId id="283" r:id="rId33"/>
    <p:sldId id="282" r:id="rId34"/>
    <p:sldId id="273" r:id="rId35"/>
    <p:sldId id="276" r:id="rId36"/>
    <p:sldId id="271" r:id="rId37"/>
    <p:sldId id="272" r:id="rId38"/>
    <p:sldId id="287" r:id="rId39"/>
    <p:sldId id="289" r:id="rId40"/>
    <p:sldId id="290" r:id="rId41"/>
    <p:sldId id="291" r:id="rId42"/>
    <p:sldId id="292" r:id="rId43"/>
    <p:sldId id="293" r:id="rId44"/>
    <p:sldId id="322" r:id="rId45"/>
    <p:sldId id="269" r:id="rId46"/>
    <p:sldId id="324" r:id="rId47"/>
    <p:sldId id="268" r:id="rId48"/>
    <p:sldId id="323" r:id="rId49"/>
    <p:sldId id="328" r:id="rId50"/>
    <p:sldId id="313" r:id="rId51"/>
    <p:sldId id="326" r:id="rId52"/>
  </p:sldIdLst>
  <p:sldSz cx="9144000" cy="6858000" type="screen4x3"/>
  <p:notesSz cx="6858000" cy="9144000"/>
  <p:custShowLst>
    <p:custShow name="MM241015" id="0">
      <p:sldLst>
        <p:sld r:id="rId2"/>
        <p:sld r:id="rId5"/>
      </p:sldLst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FFE5E5"/>
    <a:srgbClr val="CCECFF"/>
    <a:srgbClr val="0000FF"/>
    <a:srgbClr val="008000"/>
    <a:srgbClr val="009900"/>
    <a:srgbClr val="33CC33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52" autoAdjust="0"/>
  </p:normalViewPr>
  <p:slideViewPr>
    <p:cSldViewPr>
      <p:cViewPr>
        <p:scale>
          <a:sx n="70" d="100"/>
          <a:sy n="70" d="100"/>
        </p:scale>
        <p:origin x="-3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nonnomariano\Documents\CONI\CONI_DSA_2013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FISO\statistiche%20FISO\PARTECIPAZ_GARE_REG\FISO_partec_2004-2015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nonnomariano\Documents\FISO\statistiche%20FISO\PARTECIPAZ_GARE_REG\FISO_partec_2004-2015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Users\nonnomariano\Documents\CRL\GARE_lombardia\CALENDARI_CRL\organiz_2002_2015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FISO\statistiche%20FISO\PARTECIPAZ_GARE_REG\FISO_partec_2004-2015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FISO\statistiche%20FISO\PARTECIPAZ_GARE_REG\FISO_partec_2004-2015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FISO\statistiche%20FISO\PARTECIPAZ_GARE_REG\FISO_partec_2004-2015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Users\nonnomariano\Documents\FISO\statistiche%20FISO\PARTECIPAZ_GARE_REG\FISO_partec_2004-2015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nonnomariano\Documents\CRL\GARE_lombardia\Partecipazione-gare\partecipaz_gare_LB_1998-2015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nonnomariano\Documents\CRL\GARE_lombardia\Partecipazione-gare\partecipaz_gare_LB_1998-2015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nonnomariano\Documents\CRL\GARE_lombardia\Partecipazione-gare\partecipaz_gare_LB_1998-2015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nonnomariano\Documents\CONI\CONI_DSA_2013.xlsb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nonnomariano\Documents\FISO\statistiche%20FISO\PARTECIPAZ_GARE_REG\FISO_partec_2004-2015.xls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nonnomariano\Documents\CRL\dati&amp;stat_CRL\stat_CRL_2015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nonnomariano\Documents\CRL\Consulte_Assemblee%20reg\2015\cons_241015\Rank_Federazioni_081015.xls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CRL\Consulte_Assemblee%20reg\2015\cons_241015\Rank_Federazioni_081015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CRL\Consulte_Assemblee%20reg\2015\cons_241015\RANK_Soc_lombarde_081015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CRL\Consulte_Assemblee%20reg\2015\cons_241015\analisi_prestazioni_TL_2015.xls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Users\nonnomariano\Documents\CRL\Consulte_Assemblee%20reg\2015\cons_241015\analisi_prestazioni_TL_2015.xls" TargetMode="External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nonnomariano\Documents\CRL\dati&amp;stat_CRL\stat_FISO_all_2015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nonnomariano\Documents\CRL\dati&amp;stat_CRL\stat_FISO_all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nonnomariano\Documents\CRL\dati&amp;stat_CRL\stat_FISO_all_2015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nonnomariano\Documents\CRL\dati&amp;stat_CRL\QUOTE%20A%20FISO\Quote_CRL_2002-14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FISO\statistiche%20FISO\stat_FISO_all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nnomariano\Documents\CRL\dati&amp;stat_CRL\Soc_Lombarde_1986_2012_tess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nonnomariano\Documents\FISO\statistiche%20FISO\PARTECIPAZ_GARE_REG\FISO_partec_2004-2015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587515415994993"/>
          <c:y val="0.11390538446845135"/>
          <c:w val="0.57606757739619963"/>
          <c:h val="0.85575878486887635"/>
        </c:manualLayout>
      </c:layout>
      <c:barChart>
        <c:barDir val="bar"/>
        <c:grouping val="clustered"/>
        <c:ser>
          <c:idx val="6"/>
          <c:order val="0"/>
          <c:tx>
            <c:strRef>
              <c:f>'DSA atleti e fondi CONI'!$G$4</c:f>
              <c:strCache>
                <c:ptCount val="1"/>
                <c:pt idx="0">
                  <c:v>Atleti</c:v>
                </c:pt>
              </c:strCache>
            </c:strRef>
          </c:tx>
          <c:cat>
            <c:strRef>
              <c:f>'DSA atleti e fondi CONI'!$B$5:$B$23</c:f>
              <c:strCache>
                <c:ptCount val="19"/>
                <c:pt idx="0">
                  <c:v>Fed. Italiana Dama</c:v>
                </c:pt>
                <c:pt idx="1">
                  <c:v>Fed. Italiana Biliardo Sportivo</c:v>
                </c:pt>
                <c:pt idx="2">
                  <c:v>Fed. Italiana Turismo Equestre TREC-ANTE</c:v>
                </c:pt>
                <c:pt idx="3">
                  <c:v>Fed. Italiana Gioco Bridge </c:v>
                </c:pt>
                <c:pt idx="4">
                  <c:v>Fed. Italiana Giochi e Sport Tradizionali</c:v>
                </c:pt>
                <c:pt idx="5">
                  <c:v>Fed. Arrampicata Sportiva Italiana</c:v>
                </c:pt>
                <c:pt idx="6">
                  <c:v>Fed. Ita. Kickboxing Muay Thai, Savate e Shoot Boxe</c:v>
                </c:pt>
                <c:pt idx="7">
                  <c:v>Fed. Italiana Sport Orientamento</c:v>
                </c:pt>
                <c:pt idx="8">
                  <c:v>Fed. Scacchistica Italiana</c:v>
                </c:pt>
                <c:pt idx="9">
                  <c:v>Fed. Italiana Palla Tamburello</c:v>
                </c:pt>
                <c:pt idx="10">
                  <c:v>Fed. Italiana di American Football </c:v>
                </c:pt>
                <c:pt idx="11">
                  <c:v>Fed. Cricket Italiana </c:v>
                </c:pt>
                <c:pt idx="12">
                  <c:v>Fed. Italiana Wushu - Kung Fu</c:v>
                </c:pt>
                <c:pt idx="13">
                  <c:v>Fed. Italiana Tiro Dinamico Sportivo</c:v>
                </c:pt>
                <c:pt idx="14">
                  <c:v>Fed. Italiana Sport Bowling </c:v>
                </c:pt>
                <c:pt idx="15">
                  <c:v>Fed. Italiana Twirling</c:v>
                </c:pt>
                <c:pt idx="16">
                  <c:v>Fed. Italiana Pallapugno</c:v>
                </c:pt>
                <c:pt idx="17">
                  <c:v>Fed. Italiana Canottaggio Sedile Fisso</c:v>
                </c:pt>
                <c:pt idx="18">
                  <c:v>Fed. Italiana Rafting</c:v>
                </c:pt>
              </c:strCache>
            </c:strRef>
          </c:cat>
          <c:val>
            <c:numRef>
              <c:f>'DSA atleti e fondi CONI'!$G$5:$G$23</c:f>
              <c:numCache>
                <c:formatCode>#,##0</c:formatCode>
                <c:ptCount val="19"/>
                <c:pt idx="0">
                  <c:v>55367</c:v>
                </c:pt>
                <c:pt idx="1">
                  <c:v>31837</c:v>
                </c:pt>
                <c:pt idx="2">
                  <c:v>24748</c:v>
                </c:pt>
                <c:pt idx="3">
                  <c:v>22209</c:v>
                </c:pt>
                <c:pt idx="4">
                  <c:v>19732</c:v>
                </c:pt>
                <c:pt idx="5">
                  <c:v>19170</c:v>
                </c:pt>
                <c:pt idx="6">
                  <c:v>16252</c:v>
                </c:pt>
                <c:pt idx="7">
                  <c:v>16191</c:v>
                </c:pt>
                <c:pt idx="8">
                  <c:v>14129</c:v>
                </c:pt>
                <c:pt idx="9">
                  <c:v>12188</c:v>
                </c:pt>
                <c:pt idx="10">
                  <c:v>5296</c:v>
                </c:pt>
                <c:pt idx="11">
                  <c:v>4545</c:v>
                </c:pt>
                <c:pt idx="12">
                  <c:v>4507</c:v>
                </c:pt>
                <c:pt idx="13">
                  <c:v>3553</c:v>
                </c:pt>
                <c:pt idx="14">
                  <c:v>3022</c:v>
                </c:pt>
                <c:pt idx="15">
                  <c:v>2357</c:v>
                </c:pt>
                <c:pt idx="16">
                  <c:v>2249</c:v>
                </c:pt>
                <c:pt idx="17">
                  <c:v>2067</c:v>
                </c:pt>
                <c:pt idx="18">
                  <c:v>542</c:v>
                </c:pt>
              </c:numCache>
            </c:numRef>
          </c:val>
        </c:ser>
        <c:axId val="193845888"/>
        <c:axId val="199106944"/>
      </c:barChart>
      <c:catAx>
        <c:axId val="193845888"/>
        <c:scaling>
          <c:orientation val="maxMin"/>
        </c:scaling>
        <c:axPos val="l"/>
        <c:majorGridlines/>
        <c:tickLblPos val="nextTo"/>
        <c:txPr>
          <a:bodyPr rot="0" vert="horz" anchor="ctr" anchorCtr="0"/>
          <a:lstStyle/>
          <a:p>
            <a:pPr>
              <a:defRPr sz="800"/>
            </a:pPr>
            <a:endParaRPr lang="it-IT"/>
          </a:p>
        </c:txPr>
        <c:crossAx val="199106944"/>
        <c:crosses val="autoZero"/>
        <c:auto val="1"/>
        <c:lblAlgn val="ctr"/>
        <c:lblOffset val="100"/>
      </c:catAx>
      <c:valAx>
        <c:axId val="199106944"/>
        <c:scaling>
          <c:orientation val="minMax"/>
        </c:scaling>
        <c:axPos val="t"/>
        <c:majorGridlines>
          <c:spPr>
            <a:ln>
              <a:prstDash val="dash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93845888"/>
        <c:crosses val="autoZero"/>
        <c:crossBetween val="between"/>
        <c:majorUnit val="5000"/>
        <c:dispUnits>
          <c:builtInUnit val="thousands"/>
        </c:dispUnits>
      </c:valAx>
    </c:plotArea>
    <c:plotVisOnly val="1"/>
  </c:chart>
  <c:spPr>
    <a:solidFill>
      <a:schemeClr val="bg1"/>
    </a:solidFill>
    <a:ln w="25400" cap="rnd">
      <a:solidFill>
        <a:srgbClr val="008000"/>
      </a:solidFill>
      <a:prstDash val="dash"/>
    </a:ln>
  </c:sp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Totale</a:t>
            </a:r>
            <a:r>
              <a:rPr lang="en-US" baseline="0"/>
              <a:t> gare REG organizzate 2004-2015</a:t>
            </a:r>
            <a:endParaRPr lang="en-US"/>
          </a:p>
        </c:rich>
      </c:tx>
      <c:layout>
        <c:manualLayout>
          <c:xMode val="edge"/>
          <c:yMode val="edge"/>
          <c:x val="0.13636797900262471"/>
          <c:y val="4.1893230327342018E-2"/>
        </c:manualLayout>
      </c:layout>
      <c:spPr>
        <a:solidFill>
          <a:sysClr val="window" lastClr="FFFFFF"/>
        </a:solidFill>
        <a:ln>
          <a:solidFill>
            <a:srgbClr val="FF0000"/>
          </a:solidFill>
        </a:ln>
      </c:spPr>
    </c:title>
    <c:plotArea>
      <c:layout/>
      <c:barChart>
        <c:barDir val="col"/>
        <c:grouping val="clustered"/>
        <c:ser>
          <c:idx val="12"/>
          <c:order val="0"/>
          <c:tx>
            <c:strRef>
              <c:f>graf_totali!$N$31</c:f>
              <c:strCache>
                <c:ptCount val="1"/>
                <c:pt idx="0">
                  <c:v>TOT</c:v>
                </c:pt>
              </c:strCache>
            </c:strRef>
          </c:tx>
          <c:dLbls>
            <c:dLbl>
              <c:idx val="2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6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it-IT"/>
                </a:p>
              </c:txPr>
            </c:dLbl>
            <c:dLbl>
              <c:idx val="7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9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it-IT"/>
                </a:p>
              </c:txPr>
            </c:dLbl>
            <c:dLbl>
              <c:idx val="1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1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3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it-IT"/>
                </a:p>
              </c:txPr>
            </c:dLbl>
            <c:dLbl>
              <c:idx val="14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6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it-IT"/>
                </a:p>
              </c:txPr>
            </c:dLbl>
            <c:dLbl>
              <c:idx val="19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2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it-IT"/>
                </a:p>
              </c:txPr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Val val="1"/>
          </c:dLbls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graf_totali!$N$32:$N$52</c:f>
              <c:numCache>
                <c:formatCode>General</c:formatCode>
                <c:ptCount val="21"/>
                <c:pt idx="0">
                  <c:v>15</c:v>
                </c:pt>
                <c:pt idx="1">
                  <c:v>7</c:v>
                </c:pt>
                <c:pt idx="2">
                  <c:v>1</c:v>
                </c:pt>
                <c:pt idx="3">
                  <c:v>7</c:v>
                </c:pt>
                <c:pt idx="4">
                  <c:v>10</c:v>
                </c:pt>
                <c:pt idx="5">
                  <c:v>93</c:v>
                </c:pt>
                <c:pt idx="6">
                  <c:v>52</c:v>
                </c:pt>
                <c:pt idx="7">
                  <c:v>102</c:v>
                </c:pt>
                <c:pt idx="8">
                  <c:v>62</c:v>
                </c:pt>
                <c:pt idx="9">
                  <c:v>147</c:v>
                </c:pt>
                <c:pt idx="10">
                  <c:v>0</c:v>
                </c:pt>
                <c:pt idx="11">
                  <c:v>0</c:v>
                </c:pt>
                <c:pt idx="12">
                  <c:v>98</c:v>
                </c:pt>
                <c:pt idx="13">
                  <c:v>36</c:v>
                </c:pt>
                <c:pt idx="14">
                  <c:v>1</c:v>
                </c:pt>
                <c:pt idx="15">
                  <c:v>8</c:v>
                </c:pt>
                <c:pt idx="16">
                  <c:v>156</c:v>
                </c:pt>
                <c:pt idx="17">
                  <c:v>48</c:v>
                </c:pt>
                <c:pt idx="18">
                  <c:v>4</c:v>
                </c:pt>
                <c:pt idx="19">
                  <c:v>1</c:v>
                </c:pt>
                <c:pt idx="20">
                  <c:v>117</c:v>
                </c:pt>
              </c:numCache>
            </c:numRef>
          </c:val>
        </c:ser>
        <c:gapWidth val="290"/>
        <c:axId val="112274816"/>
        <c:axId val="86062208"/>
      </c:barChart>
      <c:catAx>
        <c:axId val="112274816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 sz="1400" b="1">
                <a:solidFill>
                  <a:srgbClr val="008000"/>
                </a:solidFill>
              </a:defRPr>
            </a:pPr>
            <a:endParaRPr lang="it-IT"/>
          </a:p>
        </c:txPr>
        <c:crossAx val="86062208"/>
        <c:crosses val="autoZero"/>
        <c:auto val="1"/>
        <c:lblAlgn val="ctr"/>
        <c:lblOffset val="100"/>
      </c:catAx>
      <c:valAx>
        <c:axId val="86062208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crossAx val="112274816"/>
        <c:crosses val="autoZero"/>
        <c:crossBetween val="between"/>
      </c:valAx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546084868683841"/>
          <c:y val="3.0149408513345202E-2"/>
          <c:w val="0.77097604985934687"/>
          <c:h val="0.70630231302553581"/>
        </c:manualLayout>
      </c:layout>
      <c:barChart>
        <c:barDir val="col"/>
        <c:grouping val="clustered"/>
        <c:ser>
          <c:idx val="2"/>
          <c:order val="1"/>
          <c:tx>
            <c:strRef>
              <c:f>graf_totali!$A$112</c:f>
              <c:strCache>
                <c:ptCount val="1"/>
                <c:pt idx="0">
                  <c:v>Partecip.</c:v>
                </c:pt>
              </c:strCache>
            </c:strRef>
          </c:tx>
          <c:spPr>
            <a:gradFill>
              <a:gsLst>
                <a:gs pos="60000">
                  <a:srgbClr val="99FF66">
                    <a:alpha val="64000"/>
                  </a:srgbClr>
                </a:gs>
                <a:gs pos="90000">
                  <a:srgbClr val="4F81B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dLblPos val="inBase"/>
            <c:showVal val="1"/>
          </c:dLbls>
          <c:trendline>
            <c:spPr>
              <a:ln w="76200">
                <a:solidFill>
                  <a:srgbClr val="008000"/>
                </a:solidFill>
                <a:prstDash val="sysDot"/>
              </a:ln>
            </c:spPr>
            <c:trendlineType val="power"/>
          </c:trendline>
          <c:cat>
            <c:numRef>
              <c:f>graf_totali!$B$110:$M$110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graf_totali!$B$112:$M$112</c:f>
              <c:numCache>
                <c:formatCode>General</c:formatCode>
                <c:ptCount val="12"/>
                <c:pt idx="0">
                  <c:v>2537</c:v>
                </c:pt>
                <c:pt idx="1">
                  <c:v>1401</c:v>
                </c:pt>
                <c:pt idx="2">
                  <c:v>2675</c:v>
                </c:pt>
                <c:pt idx="3">
                  <c:v>1546</c:v>
                </c:pt>
                <c:pt idx="4">
                  <c:v>1372</c:v>
                </c:pt>
                <c:pt idx="5">
                  <c:v>1050</c:v>
                </c:pt>
                <c:pt idx="6">
                  <c:v>1005</c:v>
                </c:pt>
                <c:pt idx="7">
                  <c:v>1215</c:v>
                </c:pt>
                <c:pt idx="8">
                  <c:v>1161</c:v>
                </c:pt>
                <c:pt idx="9">
                  <c:v>990</c:v>
                </c:pt>
                <c:pt idx="10">
                  <c:v>840</c:v>
                </c:pt>
              </c:numCache>
            </c:numRef>
          </c:val>
        </c:ser>
        <c:axId val="120355840"/>
        <c:axId val="120402688"/>
      </c:barChart>
      <c:lineChart>
        <c:grouping val="standard"/>
        <c:ser>
          <c:idx val="0"/>
          <c:order val="0"/>
          <c:tx>
            <c:strRef>
              <c:f>graf_totali!$A$111</c:f>
              <c:strCache>
                <c:ptCount val="1"/>
                <c:pt idx="0">
                  <c:v>N° gare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diamond"/>
            <c:size val="12"/>
            <c:spPr>
              <a:solidFill>
                <a:srgbClr val="FFFF00"/>
              </a:solidFill>
              <a:ln w="25400">
                <a:solidFill>
                  <a:sysClr val="windowText" lastClr="000000"/>
                </a:solidFill>
              </a:ln>
            </c:spPr>
          </c:marker>
          <c:trendline>
            <c:spPr>
              <a:ln w="76200">
                <a:solidFill>
                  <a:srgbClr val="EEECE1">
                    <a:lumMod val="50000"/>
                  </a:srgbClr>
                </a:solidFill>
                <a:prstDash val="sysDot"/>
              </a:ln>
            </c:spPr>
            <c:trendlineType val="poly"/>
            <c:order val="3"/>
          </c:trendline>
          <c:val>
            <c:numRef>
              <c:f>graf_totali!$B$111:$M$111</c:f>
              <c:numCache>
                <c:formatCode>General</c:formatCode>
                <c:ptCount val="12"/>
                <c:pt idx="0">
                  <c:v>18</c:v>
                </c:pt>
                <c:pt idx="1">
                  <c:v>10</c:v>
                </c:pt>
                <c:pt idx="2">
                  <c:v>14</c:v>
                </c:pt>
                <c:pt idx="3">
                  <c:v>8</c:v>
                </c:pt>
                <c:pt idx="4">
                  <c:v>9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8</c:v>
                </c:pt>
              </c:numCache>
            </c:numRef>
          </c:val>
        </c:ser>
        <c:marker val="1"/>
        <c:axId val="120404224"/>
        <c:axId val="120422400"/>
      </c:lineChart>
      <c:catAx>
        <c:axId val="120355840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 sz="1200" b="1"/>
            </a:pPr>
            <a:endParaRPr lang="it-IT"/>
          </a:p>
        </c:txPr>
        <c:crossAx val="120402688"/>
        <c:crosses val="autoZero"/>
        <c:auto val="1"/>
        <c:lblAlgn val="ctr"/>
        <c:lblOffset val="100"/>
      </c:catAx>
      <c:valAx>
        <c:axId val="1204026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8000"/>
                </a:solidFill>
              </a:defRPr>
            </a:pPr>
            <a:endParaRPr lang="it-IT"/>
          </a:p>
        </c:txPr>
        <c:crossAx val="120355840"/>
        <c:crosses val="autoZero"/>
        <c:crossBetween val="between"/>
      </c:valAx>
      <c:catAx>
        <c:axId val="120404224"/>
        <c:scaling>
          <c:orientation val="minMax"/>
        </c:scaling>
        <c:delete val="1"/>
        <c:axPos val="b"/>
        <c:tickLblPos val="none"/>
        <c:crossAx val="120422400"/>
        <c:crosses val="autoZero"/>
        <c:auto val="1"/>
        <c:lblAlgn val="ctr"/>
        <c:lblOffset val="100"/>
      </c:catAx>
      <c:valAx>
        <c:axId val="120422400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20404224"/>
        <c:crosses val="max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0549060332400064"/>
          <c:y val="5.9856204328838654E-2"/>
          <c:w val="0.25369658623332603"/>
          <c:h val="0.18016671994138581"/>
        </c:manualLayout>
      </c:layout>
      <c:spPr>
        <a:solidFill>
          <a:sysClr val="window" lastClr="FFFFFF"/>
        </a:solidFill>
        <a:ln>
          <a:solidFill>
            <a:srgbClr val="008000"/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500816037724686"/>
          <c:y val="0.10790942713700698"/>
          <c:w val="0.76833132949456562"/>
          <c:h val="0.78594589844278184"/>
        </c:manualLayout>
      </c:layout>
      <c:lineChart>
        <c:grouping val="standard"/>
        <c:ser>
          <c:idx val="1"/>
          <c:order val="0"/>
          <c:tx>
            <c:v>T.L.</c:v>
          </c:tx>
          <c:spPr>
            <a:ln w="28575">
              <a:noFill/>
            </a:ln>
          </c:spPr>
          <c:marker>
            <c:symbol val="diamond"/>
            <c:size val="13"/>
            <c:spPr>
              <a:solidFill>
                <a:schemeClr val="bg1"/>
              </a:solidFill>
              <a:ln w="31750">
                <a:solidFill>
                  <a:srgbClr val="008000"/>
                </a:solidFill>
              </a:ln>
            </c:spPr>
          </c:marker>
          <c:trendline>
            <c:spPr>
              <a:ln w="63500">
                <a:solidFill>
                  <a:srgbClr val="008000"/>
                </a:solidFill>
                <a:prstDash val="sysDot"/>
              </a:ln>
            </c:spPr>
            <c:trendlineType val="poly"/>
            <c:order val="3"/>
          </c:trendline>
          <c:cat>
            <c:numRef>
              <c:f>'ORG GARE CRL 1999-2015'!$A$5:$A$21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'ORG GARE CRL 1999-2015'!$B$5:$B$21</c:f>
              <c:numCache>
                <c:formatCode>General</c:formatCode>
                <c:ptCount val="17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  <c:pt idx="4" formatCode="0">
                  <c:v>6</c:v>
                </c:pt>
                <c:pt idx="5" formatCode="0">
                  <c:v>8</c:v>
                </c:pt>
                <c:pt idx="6" formatCode="0">
                  <c:v>7</c:v>
                </c:pt>
                <c:pt idx="7" formatCode="0">
                  <c:v>8</c:v>
                </c:pt>
                <c:pt idx="8" formatCode="0">
                  <c:v>7</c:v>
                </c:pt>
                <c:pt idx="9" formatCode="0">
                  <c:v>8</c:v>
                </c:pt>
                <c:pt idx="10" formatCode="0">
                  <c:v>7</c:v>
                </c:pt>
                <c:pt idx="11" formatCode="0">
                  <c:v>5</c:v>
                </c:pt>
                <c:pt idx="12" formatCode="0">
                  <c:v>6</c:v>
                </c:pt>
                <c:pt idx="13" formatCode="0">
                  <c:v>6</c:v>
                </c:pt>
                <c:pt idx="14" formatCode="0">
                  <c:v>6</c:v>
                </c:pt>
                <c:pt idx="15" formatCode="0">
                  <c:v>6</c:v>
                </c:pt>
                <c:pt idx="16" formatCode="0">
                  <c:v>5</c:v>
                </c:pt>
              </c:numCache>
            </c:numRef>
          </c:val>
        </c:ser>
        <c:ser>
          <c:idx val="0"/>
          <c:order val="1"/>
          <c:tx>
            <c:strRef>
              <c:f>'ORG GARE CRL 1999-2015'!$C$4</c:f>
              <c:strCache>
                <c:ptCount val="1"/>
                <c:pt idx="0">
                  <c:v>TCSL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ysClr val="window" lastClr="FFFFFF"/>
              </a:solidFill>
              <a:ln w="31750">
                <a:solidFill>
                  <a:srgbClr val="CC3300"/>
                </a:solidFill>
              </a:ln>
            </c:spPr>
          </c:marker>
          <c:trendline>
            <c:spPr>
              <a:ln w="63500">
                <a:solidFill>
                  <a:srgbClr val="CC6600"/>
                </a:solidFill>
                <a:prstDash val="sysDot"/>
              </a:ln>
            </c:spPr>
            <c:trendlineType val="poly"/>
            <c:order val="2"/>
          </c:trendline>
          <c:cat>
            <c:numRef>
              <c:f>'ORG GARE CRL 1999-2015'!$A$5:$A$21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'ORG GARE CRL 1999-2015'!$C$5:$C$19</c:f>
              <c:numCache>
                <c:formatCode>General</c:formatCode>
                <c:ptCount val="15"/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 formatCode="0">
                  <c:v>4</c:v>
                </c:pt>
                <c:pt idx="5" formatCode="0">
                  <c:v>7</c:v>
                </c:pt>
                <c:pt idx="6" formatCode="0">
                  <c:v>4</c:v>
                </c:pt>
                <c:pt idx="7" formatCode="0">
                  <c:v>5</c:v>
                </c:pt>
                <c:pt idx="8" formatCode="0">
                  <c:v>6</c:v>
                </c:pt>
                <c:pt idx="9" formatCode="0">
                  <c:v>6</c:v>
                </c:pt>
                <c:pt idx="10" formatCode="0">
                  <c:v>5</c:v>
                </c:pt>
                <c:pt idx="11" formatCode="0">
                  <c:v>7</c:v>
                </c:pt>
                <c:pt idx="12" formatCode="0">
                  <c:v>5</c:v>
                </c:pt>
                <c:pt idx="13" formatCode="0">
                  <c:v>5</c:v>
                </c:pt>
                <c:pt idx="14" formatCode="0">
                  <c:v>6</c:v>
                </c:pt>
              </c:numCache>
            </c:numRef>
          </c:val>
        </c:ser>
        <c:marker val="1"/>
        <c:axId val="112333184"/>
        <c:axId val="112334720"/>
      </c:lineChart>
      <c:lineChart>
        <c:grouping val="standard"/>
        <c:ser>
          <c:idx val="6"/>
          <c:order val="2"/>
          <c:tx>
            <c:v>T.L.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ysClr val="window" lastClr="FFFFFF"/>
              </a:solidFill>
              <a:ln w="38100">
                <a:solidFill>
                  <a:srgbClr val="0000FF"/>
                </a:solidFill>
                <a:prstDash val="solid"/>
              </a:ln>
            </c:spPr>
          </c:marker>
          <c:trendline>
            <c:spPr>
              <a:ln w="88900">
                <a:solidFill>
                  <a:srgbClr val="0000FF"/>
                </a:solidFill>
                <a:prstDash val="sysDot"/>
              </a:ln>
            </c:spPr>
            <c:trendlineType val="poly"/>
            <c:order val="3"/>
          </c:trendline>
          <c:cat>
            <c:numRef>
              <c:f>'ORG GARE CRL 1999-2015'!$A$9:$A$20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'ORG GARE CRL 1999-2015'!$J$5:$J$21</c:f>
              <c:numCache>
                <c:formatCode>0</c:formatCode>
                <c:ptCount val="17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17</c:v>
                </c:pt>
                <c:pt idx="4">
                  <c:v>19</c:v>
                </c:pt>
                <c:pt idx="5">
                  <c:v>24</c:v>
                </c:pt>
                <c:pt idx="6">
                  <c:v>22</c:v>
                </c:pt>
                <c:pt idx="7">
                  <c:v>16</c:v>
                </c:pt>
                <c:pt idx="8">
                  <c:v>26</c:v>
                </c:pt>
                <c:pt idx="9">
                  <c:v>19</c:v>
                </c:pt>
                <c:pt idx="10">
                  <c:v>24</c:v>
                </c:pt>
                <c:pt idx="11">
                  <c:v>28</c:v>
                </c:pt>
                <c:pt idx="12">
                  <c:v>21</c:v>
                </c:pt>
                <c:pt idx="13">
                  <c:v>25</c:v>
                </c:pt>
                <c:pt idx="14">
                  <c:v>33</c:v>
                </c:pt>
                <c:pt idx="15">
                  <c:v>24</c:v>
                </c:pt>
                <c:pt idx="16">
                  <c:v>28</c:v>
                </c:pt>
              </c:numCache>
            </c:numRef>
          </c:val>
        </c:ser>
        <c:marker val="1"/>
        <c:axId val="112357376"/>
        <c:axId val="112358912"/>
      </c:lineChart>
      <c:catAx>
        <c:axId val="112333184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12334720"/>
        <c:crosses val="autoZero"/>
        <c:lblAlgn val="ctr"/>
        <c:lblOffset val="100"/>
        <c:tickLblSkip val="1"/>
        <c:tickMarkSkip val="1"/>
      </c:catAx>
      <c:valAx>
        <c:axId val="112334720"/>
        <c:scaling>
          <c:orientation val="minMax"/>
          <c:max val="1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N° gare TL e TCSL</a:t>
                </a:r>
              </a:p>
            </c:rich>
          </c:tx>
          <c:layout>
            <c:manualLayout>
              <c:xMode val="edge"/>
              <c:yMode val="edge"/>
              <c:x val="2.5848195257644091E-2"/>
              <c:y val="0.2996843178107895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12333184"/>
        <c:crosses val="autoZero"/>
        <c:crossBetween val="between"/>
        <c:minorUnit val="0.5"/>
      </c:valAx>
      <c:catAx>
        <c:axId val="112357376"/>
        <c:scaling>
          <c:orientation val="minMax"/>
        </c:scaling>
        <c:delete val="1"/>
        <c:axPos val="b"/>
        <c:numFmt formatCode="General" sourceLinked="1"/>
        <c:tickLblPos val="none"/>
        <c:crossAx val="112358912"/>
        <c:crosses val="autoZero"/>
        <c:lblAlgn val="ctr"/>
        <c:lblOffset val="100"/>
      </c:catAx>
      <c:valAx>
        <c:axId val="112358912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r>
                  <a:rPr lang="it-IT" b="1">
                    <a:solidFill>
                      <a:srgbClr val="0000FF"/>
                    </a:solidFill>
                  </a:rPr>
                  <a:t>TOTALI GARE C-O </a:t>
                </a:r>
                <a:r>
                  <a:rPr lang="it-IT" b="0">
                    <a:solidFill>
                      <a:srgbClr val="0000FF"/>
                    </a:solidFill>
                  </a:rPr>
                  <a:t>(comprese Prom.) </a:t>
                </a:r>
              </a:p>
            </c:rich>
          </c:tx>
          <c:layout>
            <c:manualLayout>
              <c:xMode val="edge"/>
              <c:yMode val="edge"/>
              <c:x val="0.94049653197576855"/>
              <c:y val="0.14801367146593941"/>
            </c:manualLayout>
          </c:layout>
          <c:spPr>
            <a:noFill/>
            <a:ln w="25400">
              <a:noFill/>
            </a:ln>
          </c:spPr>
        </c:title>
        <c:numFmt formatCode="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00FF"/>
                </a:solidFill>
              </a:defRPr>
            </a:pPr>
            <a:endParaRPr lang="it-IT"/>
          </a:p>
        </c:txPr>
        <c:crossAx val="112357376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C3300"/>
                </a:solidFill>
              </a:defRPr>
            </a:pPr>
            <a:endParaRPr lang="it-IT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1921182770032139"/>
          <c:y val="0.6836255230405206"/>
          <c:w val="0.39943651703755723"/>
          <c:h val="0.1277754457263302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8000"/>
                </a:solidFill>
              </a:defRPr>
            </a:pPr>
            <a:r>
              <a:rPr lang="en-US">
                <a:solidFill>
                  <a:srgbClr val="008000"/>
                </a:solidFill>
              </a:rPr>
              <a:t>N°</a:t>
            </a:r>
            <a:r>
              <a:rPr lang="en-US" baseline="0">
                <a:solidFill>
                  <a:srgbClr val="008000"/>
                </a:solidFill>
              </a:rPr>
              <a:t> di</a:t>
            </a:r>
            <a:r>
              <a:rPr lang="en-US">
                <a:solidFill>
                  <a:srgbClr val="008000"/>
                </a:solidFill>
              </a:rPr>
              <a:t> gare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0025698031576424E-2"/>
          <c:y val="0.12185739812601533"/>
          <c:w val="0.9094187492865965"/>
          <c:h val="0.44509240537930655"/>
        </c:manualLayout>
      </c:layout>
      <c:barChart>
        <c:barDir val="col"/>
        <c:grouping val="clustered"/>
        <c:ser>
          <c:idx val="0"/>
          <c:order val="0"/>
          <c:tx>
            <c:strRef>
              <c:f>'2004'!$C$2</c:f>
              <c:strCache>
                <c:ptCount val="1"/>
                <c:pt idx="0">
                  <c:v># gare</c:v>
                </c:pt>
              </c:strCache>
            </c:strRef>
          </c:tx>
          <c:spPr>
            <a:solidFill>
              <a:srgbClr val="00CC00"/>
            </a:solidFill>
            <a:ln w="15875">
              <a:solidFill>
                <a:schemeClr val="tx1"/>
              </a:solidFill>
            </a:ln>
          </c:spPr>
          <c:dLbls>
            <c:dLbl>
              <c:idx val="2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4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1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4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</c:dLbls>
          <c:cat>
            <c:strRef>
              <c:f>'2004'!$B$3:$B$23</c:f>
              <c:strCache>
                <c:ptCount val="21"/>
                <c:pt idx="0">
                  <c:v>AA - Alto Adige [DEL]</c:v>
                </c:pt>
                <c:pt idx="1">
                  <c:v>AB - Abruzzo [DEL]</c:v>
                </c:pt>
                <c:pt idx="2">
                  <c:v>BA - Basilicata [DEL]</c:v>
                </c:pt>
                <c:pt idx="3">
                  <c:v>CL - Calabria [DEL]</c:v>
                </c:pt>
                <c:pt idx="4">
                  <c:v>CP - Campania [DEL]</c:v>
                </c:pt>
                <c:pt idx="5">
                  <c:v>EM - Emilia Romagna [DEL]</c:v>
                </c:pt>
                <c:pt idx="6">
                  <c:v>FR - Friuli V.G. [COM. REG.]</c:v>
                </c:pt>
                <c:pt idx="7">
                  <c:v>LB - Lombardia [COM. REG.]</c:v>
                </c:pt>
                <c:pt idx="8">
                  <c:v>LI - Liguria [DEL]</c:v>
                </c:pt>
                <c:pt idx="9">
                  <c:v>LZ - Lazio [COM. REG.]</c:v>
                </c:pt>
                <c:pt idx="10">
                  <c:v>MA - Marche [DEL]</c:v>
                </c:pt>
                <c:pt idx="11">
                  <c:v>MO - Molise [DEL]</c:v>
                </c:pt>
                <c:pt idx="12">
                  <c:v>PI - Piemonte [DEL]</c:v>
                </c:pt>
                <c:pt idx="13">
                  <c:v>PU - Puglia [COM. REG.]</c:v>
                </c:pt>
                <c:pt idx="14">
                  <c:v>SA - Sardegna [DEL]</c:v>
                </c:pt>
                <c:pt idx="15">
                  <c:v>SI - Sicilia [DEL]</c:v>
                </c:pt>
                <c:pt idx="16">
                  <c:v>TN - Trentino [COM. REG.]</c:v>
                </c:pt>
                <c:pt idx="17">
                  <c:v>TO - Toscana [DEL]</c:v>
                </c:pt>
                <c:pt idx="18">
                  <c:v>UM - Umbria [DEL]</c:v>
                </c:pt>
                <c:pt idx="19">
                  <c:v>VA - Valle d'Aosta [DEL]</c:v>
                </c:pt>
                <c:pt idx="20">
                  <c:v>VE - Veneto [COM. REG.]</c:v>
                </c:pt>
              </c:strCache>
            </c:strRef>
          </c:cat>
          <c:val>
            <c:numRef>
              <c:f>'2004'!$C$3:$C$23</c:f>
              <c:numCache>
                <c:formatCode>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7</c:v>
                </c:pt>
                <c:pt idx="6">
                  <c:v>9</c:v>
                </c:pt>
                <c:pt idx="7">
                  <c:v>18</c:v>
                </c:pt>
                <c:pt idx="8">
                  <c:v>2</c:v>
                </c:pt>
                <c:pt idx="9">
                  <c:v>7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14</c:v>
                </c:pt>
                <c:pt idx="17">
                  <c:v>7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</c:numCache>
            </c:numRef>
          </c:val>
        </c:ser>
        <c:gapWidth val="400"/>
        <c:axId val="151320832"/>
        <c:axId val="151719936"/>
      </c:barChart>
      <c:catAx>
        <c:axId val="151320832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/>
            </a:pPr>
            <a:endParaRPr lang="it-IT"/>
          </a:p>
        </c:txPr>
        <c:crossAx val="151719936"/>
        <c:crosses val="autoZero"/>
        <c:auto val="1"/>
        <c:lblAlgn val="ctr"/>
        <c:lblOffset val="100"/>
      </c:catAx>
      <c:valAx>
        <c:axId val="151719936"/>
        <c:scaling>
          <c:orientation val="minMax"/>
        </c:scaling>
        <c:axPos val="l"/>
        <c:majorGridlines/>
        <c:numFmt formatCode="0" sourceLinked="1"/>
        <c:tickLblPos val="nextTo"/>
        <c:crossAx val="151320832"/>
        <c:crosses val="autoZero"/>
        <c:crossBetween val="between"/>
      </c:valAx>
    </c:plotArea>
    <c:plotVisOnly val="1"/>
    <c:dispBlanksAs val="gap"/>
  </c:chart>
  <c:spPr>
    <a:solidFill>
      <a:sysClr val="window" lastClr="FFFFFF"/>
    </a:solidFill>
  </c:sp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8000"/>
                </a:solidFill>
              </a:defRPr>
            </a:pPr>
            <a:r>
              <a:rPr lang="en-US">
                <a:solidFill>
                  <a:srgbClr val="008000"/>
                </a:solidFill>
              </a:rPr>
              <a:t>N°</a:t>
            </a:r>
            <a:r>
              <a:rPr lang="en-US" baseline="0">
                <a:solidFill>
                  <a:srgbClr val="008000"/>
                </a:solidFill>
              </a:rPr>
              <a:t> di</a:t>
            </a:r>
            <a:r>
              <a:rPr lang="en-US">
                <a:solidFill>
                  <a:srgbClr val="008000"/>
                </a:solidFill>
              </a:rPr>
              <a:t> gare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0025698031576424E-2"/>
          <c:y val="0.12185739812601533"/>
          <c:w val="0.9094187492865965"/>
          <c:h val="0.44509240537930655"/>
        </c:manualLayout>
      </c:layout>
      <c:barChart>
        <c:barDir val="col"/>
        <c:grouping val="clustered"/>
        <c:ser>
          <c:idx val="0"/>
          <c:order val="0"/>
          <c:tx>
            <c:strRef>
              <c:f>'2005'!$C$2</c:f>
              <c:strCache>
                <c:ptCount val="1"/>
                <c:pt idx="0">
                  <c:v># gare</c:v>
                </c:pt>
              </c:strCache>
            </c:strRef>
          </c:tx>
          <c:spPr>
            <a:solidFill>
              <a:srgbClr val="00CC00"/>
            </a:solidFill>
            <a:ln w="15875">
              <a:solidFill>
                <a:schemeClr val="tx1"/>
              </a:solidFill>
            </a:ln>
          </c:spPr>
          <c:dLbls>
            <c:dLbl>
              <c:idx val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4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1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3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4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5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19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</c:dLbls>
          <c:cat>
            <c:strRef>
              <c:f>'2004'!$B$3:$B$23</c:f>
              <c:strCache>
                <c:ptCount val="21"/>
                <c:pt idx="0">
                  <c:v>AA - Alto Adige [DEL]</c:v>
                </c:pt>
                <c:pt idx="1">
                  <c:v>AB - Abruzzo [DEL]</c:v>
                </c:pt>
                <c:pt idx="2">
                  <c:v>BA - Basilicata [DEL]</c:v>
                </c:pt>
                <c:pt idx="3">
                  <c:v>CL - Calabria [DEL]</c:v>
                </c:pt>
                <c:pt idx="4">
                  <c:v>CP - Campania [DEL]</c:v>
                </c:pt>
                <c:pt idx="5">
                  <c:v>EM - Emilia Romagna [DEL]</c:v>
                </c:pt>
                <c:pt idx="6">
                  <c:v>FR - Friuli V.G. [COM. REG.]</c:v>
                </c:pt>
                <c:pt idx="7">
                  <c:v>LB - Lombardia [COM. REG.]</c:v>
                </c:pt>
                <c:pt idx="8">
                  <c:v>LI - Liguria [DEL]</c:v>
                </c:pt>
                <c:pt idx="9">
                  <c:v>LZ - Lazio [COM. REG.]</c:v>
                </c:pt>
                <c:pt idx="10">
                  <c:v>MA - Marche [DEL]</c:v>
                </c:pt>
                <c:pt idx="11">
                  <c:v>MO - Molise [DEL]</c:v>
                </c:pt>
                <c:pt idx="12">
                  <c:v>PI - Piemonte [DEL]</c:v>
                </c:pt>
                <c:pt idx="13">
                  <c:v>PU - Puglia [COM. REG.]</c:v>
                </c:pt>
                <c:pt idx="14">
                  <c:v>SA - Sardegna [DEL]</c:v>
                </c:pt>
                <c:pt idx="15">
                  <c:v>SI - Sicilia [DEL]</c:v>
                </c:pt>
                <c:pt idx="16">
                  <c:v>TN - Trentino [COM. REG.]</c:v>
                </c:pt>
                <c:pt idx="17">
                  <c:v>TO - Toscana [DEL]</c:v>
                </c:pt>
                <c:pt idx="18">
                  <c:v>UM - Umbria [DEL]</c:v>
                </c:pt>
                <c:pt idx="19">
                  <c:v>VA - Valle d'Aosta [DEL]</c:v>
                </c:pt>
                <c:pt idx="20">
                  <c:v>VE - Veneto [COM. REG.]</c:v>
                </c:pt>
              </c:strCache>
            </c:strRef>
          </c:cat>
          <c:val>
            <c:numRef>
              <c:f>'2005'!$C$3:$C$23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7</c:v>
                </c:pt>
                <c:pt idx="6">
                  <c:v>4</c:v>
                </c:pt>
                <c:pt idx="7">
                  <c:v>10</c:v>
                </c:pt>
                <c:pt idx="8">
                  <c:v>4</c:v>
                </c:pt>
                <c:pt idx="9">
                  <c:v>8</c:v>
                </c:pt>
                <c:pt idx="10">
                  <c:v>0</c:v>
                </c:pt>
                <c:pt idx="11">
                  <c:v>0</c:v>
                </c:pt>
                <c:pt idx="12">
                  <c:v>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11</c:v>
                </c:pt>
                <c:pt idx="17">
                  <c:v>5</c:v>
                </c:pt>
                <c:pt idx="18">
                  <c:v>2</c:v>
                </c:pt>
                <c:pt idx="19">
                  <c:v>0</c:v>
                </c:pt>
                <c:pt idx="20">
                  <c:v>8</c:v>
                </c:pt>
              </c:numCache>
            </c:numRef>
          </c:val>
        </c:ser>
        <c:gapWidth val="400"/>
        <c:axId val="156752128"/>
        <c:axId val="157155328"/>
      </c:barChart>
      <c:catAx>
        <c:axId val="156752128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/>
            </a:pPr>
            <a:endParaRPr lang="it-IT"/>
          </a:p>
        </c:txPr>
        <c:crossAx val="157155328"/>
        <c:crosses val="autoZero"/>
        <c:auto val="1"/>
        <c:lblAlgn val="ctr"/>
        <c:lblOffset val="100"/>
      </c:catAx>
      <c:valAx>
        <c:axId val="157155328"/>
        <c:scaling>
          <c:orientation val="minMax"/>
        </c:scaling>
        <c:axPos val="l"/>
        <c:majorGridlines/>
        <c:numFmt formatCode="0" sourceLinked="1"/>
        <c:tickLblPos val="nextTo"/>
        <c:crossAx val="156752128"/>
        <c:crosses val="autoZero"/>
        <c:crossBetween val="between"/>
      </c:valAx>
    </c:plotArea>
    <c:plotVisOnly val="1"/>
    <c:dispBlanksAs val="gap"/>
  </c:chart>
  <c:spPr>
    <a:solidFill>
      <a:sysClr val="window" lastClr="FFFFFF"/>
    </a:solidFill>
  </c:sp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455039717809133"/>
          <c:y val="4.5270212783035148E-2"/>
          <c:w val="0.76007725332106291"/>
          <c:h val="0.81499853245545484"/>
        </c:manualLayout>
      </c:layout>
      <c:lineChart>
        <c:grouping val="standard"/>
        <c:ser>
          <c:idx val="1"/>
          <c:order val="1"/>
          <c:tx>
            <c:strRef>
              <c:f>graf_totali!$A$5</c:f>
              <c:strCache>
                <c:ptCount val="1"/>
                <c:pt idx="0">
                  <c:v>TOT. PART.</c:v>
                </c:pt>
              </c:strCache>
            </c:strRef>
          </c:tx>
          <c:spPr>
            <a:ln w="15875">
              <a:noFill/>
              <a:prstDash val="dash"/>
            </a:ln>
          </c:spPr>
          <c:marker>
            <c:symbol val="square"/>
            <c:size val="8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</c:spPr>
          </c:marker>
          <c:trendline>
            <c:spPr>
              <a:ln w="63500">
                <a:prstDash val="sysDot"/>
              </a:ln>
            </c:spPr>
            <c:trendlineType val="poly"/>
            <c:order val="4"/>
          </c:trendline>
          <c:cat>
            <c:numRef>
              <c:f>graf_totali!$B$3:$M$3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graf_totali!$B$5:$M$5</c:f>
              <c:numCache>
                <c:formatCode>0</c:formatCode>
                <c:ptCount val="12"/>
                <c:pt idx="0">
                  <c:v>10352</c:v>
                </c:pt>
                <c:pt idx="1">
                  <c:v>8606</c:v>
                </c:pt>
                <c:pt idx="2">
                  <c:v>10917</c:v>
                </c:pt>
                <c:pt idx="3">
                  <c:v>9825</c:v>
                </c:pt>
                <c:pt idx="4">
                  <c:v>10849</c:v>
                </c:pt>
                <c:pt idx="5">
                  <c:v>10070</c:v>
                </c:pt>
                <c:pt idx="6">
                  <c:v>9156</c:v>
                </c:pt>
                <c:pt idx="7" formatCode="General">
                  <c:v>10211</c:v>
                </c:pt>
                <c:pt idx="8" formatCode="General">
                  <c:v>8812</c:v>
                </c:pt>
                <c:pt idx="9" formatCode="General">
                  <c:v>8636</c:v>
                </c:pt>
                <c:pt idx="10" formatCode="General">
                  <c:v>7924</c:v>
                </c:pt>
                <c:pt idx="11" formatCode="General">
                  <c:v>7718</c:v>
                </c:pt>
              </c:numCache>
            </c:numRef>
          </c:val>
        </c:ser>
        <c:marker val="1"/>
        <c:axId val="139090944"/>
        <c:axId val="139129600"/>
      </c:lineChart>
      <c:lineChart>
        <c:grouping val="standard"/>
        <c:ser>
          <c:idx val="0"/>
          <c:order val="0"/>
          <c:tx>
            <c:strRef>
              <c:f>graf_totali!$A$4</c:f>
              <c:strCache>
                <c:ptCount val="1"/>
                <c:pt idx="0">
                  <c:v># GARE</c:v>
                </c:pt>
              </c:strCache>
            </c:strRef>
          </c:tx>
          <c:spPr>
            <a:ln w="15875">
              <a:noFill/>
              <a:prstDash val="dash"/>
            </a:ln>
          </c:spPr>
          <c:marker>
            <c:symbol val="circle"/>
            <c:size val="8"/>
            <c:spPr>
              <a:solidFill>
                <a:srgbClr val="FFFFCC"/>
              </a:solidFill>
              <a:ln w="22225">
                <a:solidFill>
                  <a:srgbClr val="0000FF"/>
                </a:solidFill>
              </a:ln>
            </c:spPr>
          </c:marker>
          <c:trendline>
            <c:spPr>
              <a:ln w="50800">
                <a:solidFill>
                  <a:srgbClr val="0000FF"/>
                </a:solidFill>
                <a:prstDash val="sysDot"/>
              </a:ln>
            </c:spPr>
            <c:trendlineType val="poly"/>
            <c:order val="4"/>
          </c:trendline>
          <c:cat>
            <c:numRef>
              <c:f>graf_totali!$B$3:$M$3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graf_totali!$B$4:$M$4</c:f>
              <c:numCache>
                <c:formatCode>General</c:formatCode>
                <c:ptCount val="12"/>
                <c:pt idx="0">
                  <c:v>80</c:v>
                </c:pt>
                <c:pt idx="1">
                  <c:v>71</c:v>
                </c:pt>
                <c:pt idx="2">
                  <c:v>86</c:v>
                </c:pt>
                <c:pt idx="3">
                  <c:v>80</c:v>
                </c:pt>
                <c:pt idx="4">
                  <c:v>87</c:v>
                </c:pt>
                <c:pt idx="5">
                  <c:v>89</c:v>
                </c:pt>
                <c:pt idx="6">
                  <c:v>73</c:v>
                </c:pt>
                <c:pt idx="7">
                  <c:v>99</c:v>
                </c:pt>
                <c:pt idx="8">
                  <c:v>75</c:v>
                </c:pt>
                <c:pt idx="9">
                  <c:v>78</c:v>
                </c:pt>
                <c:pt idx="10">
                  <c:v>80</c:v>
                </c:pt>
                <c:pt idx="11">
                  <c:v>67</c:v>
                </c:pt>
              </c:numCache>
            </c:numRef>
          </c:val>
        </c:ser>
        <c:ser>
          <c:idx val="2"/>
          <c:order val="2"/>
          <c:tx>
            <c:strRef>
              <c:f>graf_totali!$A$6</c:f>
              <c:strCache>
                <c:ptCount val="1"/>
                <c:pt idx="0">
                  <c:v>MEDIA (part/gara)</c:v>
                </c:pt>
              </c:strCache>
            </c:strRef>
          </c:tx>
          <c:spPr>
            <a:ln w="15875">
              <a:noFill/>
              <a:prstDash val="dash"/>
            </a:ln>
          </c:spPr>
          <c:marker>
            <c:symbol val="triangle"/>
            <c:size val="10"/>
            <c:spPr>
              <a:solidFill>
                <a:schemeClr val="bg1"/>
              </a:solidFill>
              <a:ln w="22225">
                <a:solidFill>
                  <a:srgbClr val="008000"/>
                </a:solidFill>
              </a:ln>
            </c:spPr>
          </c:marker>
          <c:trendline>
            <c:spPr>
              <a:ln w="44450">
                <a:solidFill>
                  <a:srgbClr val="008000"/>
                </a:solidFill>
                <a:prstDash val="sysDot"/>
              </a:ln>
            </c:spPr>
            <c:trendlineType val="poly"/>
            <c:order val="4"/>
          </c:trendline>
          <c:cat>
            <c:numRef>
              <c:f>graf_totali!$B$3:$M$3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graf_totali!$B$6:$M$6</c:f>
              <c:numCache>
                <c:formatCode>0</c:formatCode>
                <c:ptCount val="12"/>
                <c:pt idx="0">
                  <c:v>129.4</c:v>
                </c:pt>
                <c:pt idx="1">
                  <c:v>121.21126760563463</c:v>
                </c:pt>
                <c:pt idx="2">
                  <c:v>126.9418604651177</c:v>
                </c:pt>
                <c:pt idx="3">
                  <c:v>122.8125</c:v>
                </c:pt>
                <c:pt idx="4">
                  <c:v>124.70114942528834</c:v>
                </c:pt>
                <c:pt idx="5">
                  <c:v>113.14606741573034</c:v>
                </c:pt>
                <c:pt idx="6">
                  <c:v>125.42465753424659</c:v>
                </c:pt>
                <c:pt idx="7">
                  <c:v>103.14141414141416</c:v>
                </c:pt>
                <c:pt idx="8">
                  <c:v>117.49333333333334</c:v>
                </c:pt>
                <c:pt idx="9">
                  <c:v>110.71794871794872</c:v>
                </c:pt>
                <c:pt idx="10">
                  <c:v>99.05</c:v>
                </c:pt>
                <c:pt idx="11">
                  <c:v>115.19402985074629</c:v>
                </c:pt>
              </c:numCache>
            </c:numRef>
          </c:val>
        </c:ser>
        <c:marker val="1"/>
        <c:axId val="139131520"/>
        <c:axId val="139256192"/>
      </c:lineChart>
      <c:catAx>
        <c:axId val="139090944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txPr>
          <a:bodyPr rot="-5400000"/>
          <a:lstStyle/>
          <a:p>
            <a:pPr>
              <a:defRPr sz="1200" b="1"/>
            </a:pPr>
            <a:endParaRPr lang="it-IT"/>
          </a:p>
        </c:txPr>
        <c:crossAx val="139129600"/>
        <c:crosses val="autoZero"/>
        <c:auto val="1"/>
        <c:lblAlgn val="ctr"/>
        <c:lblOffset val="100"/>
      </c:catAx>
      <c:valAx>
        <c:axId val="13912960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Totale PARTCIPAZIONI</a:t>
                </a:r>
              </a:p>
            </c:rich>
          </c:tx>
          <c:layout/>
        </c:title>
        <c:numFmt formatCode="#,##0" sourceLinked="0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</a:defRPr>
            </a:pPr>
            <a:endParaRPr lang="it-IT"/>
          </a:p>
        </c:txPr>
        <c:crossAx val="139090944"/>
        <c:crosses val="autoZero"/>
        <c:crossBetween val="between"/>
      </c:valAx>
      <c:catAx>
        <c:axId val="139131520"/>
        <c:scaling>
          <c:orientation val="minMax"/>
        </c:scaling>
        <c:delete val="1"/>
        <c:axPos val="b"/>
        <c:numFmt formatCode="General" sourceLinked="1"/>
        <c:tickLblPos val="none"/>
        <c:crossAx val="139256192"/>
        <c:crosses val="autoZero"/>
        <c:auto val="1"/>
        <c:lblAlgn val="ctr"/>
        <c:lblOffset val="100"/>
      </c:catAx>
      <c:valAx>
        <c:axId val="139256192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N° Gare </a:t>
                </a:r>
                <a:r>
                  <a:rPr lang="en-US" sz="1400"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en-US" sz="140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MEDIE (Partec./gara)</a:t>
                </a:r>
              </a:p>
            </c:rich>
          </c:tx>
          <c:layout>
            <c:manualLayout>
              <c:xMode val="edge"/>
              <c:yMode val="edge"/>
              <c:x val="0.95398886730839805"/>
              <c:y val="0.1168865154231958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00FF"/>
                </a:solidFill>
              </a:defRPr>
            </a:pPr>
            <a:endParaRPr lang="it-IT"/>
          </a:p>
        </c:txPr>
        <c:crossAx val="139131520"/>
        <c:crosses val="max"/>
        <c:crossBetween val="between"/>
        <c:majorUnit val="20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6755298518418774"/>
          <c:y val="0.65456822847639162"/>
          <c:w val="0.46371273727522438"/>
          <c:h val="0.14411163951040856"/>
        </c:manualLayout>
      </c:layout>
      <c:spPr>
        <a:solidFill>
          <a:schemeClr val="bg1"/>
        </a:solidFill>
        <a:ln>
          <a:solidFill>
            <a:srgbClr val="FF0000"/>
          </a:solidFill>
        </a:ln>
      </c:spPr>
      <c:txPr>
        <a:bodyPr/>
        <a:lstStyle/>
        <a:p>
          <a:pPr>
            <a:defRPr sz="1400" b="1"/>
          </a:pPr>
          <a:endParaRPr lang="it-IT"/>
        </a:p>
      </c:txPr>
    </c:legend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381524303133083"/>
          <c:y val="3.0149408513345202E-2"/>
          <c:w val="0.78785374929399643"/>
          <c:h val="0.70630231302553581"/>
        </c:manualLayout>
      </c:layout>
      <c:barChart>
        <c:barDir val="col"/>
        <c:grouping val="clustered"/>
        <c:ser>
          <c:idx val="2"/>
          <c:order val="0"/>
          <c:tx>
            <c:strRef>
              <c:f>graf_totali!$A$112</c:f>
              <c:strCache>
                <c:ptCount val="1"/>
                <c:pt idx="0">
                  <c:v>Partecip.</c:v>
                </c:pt>
              </c:strCache>
            </c:strRef>
          </c:tx>
          <c:spPr>
            <a:gradFill>
              <a:gsLst>
                <a:gs pos="19000">
                  <a:srgbClr val="99FF66"/>
                </a:gs>
                <a:gs pos="90000">
                  <a:srgbClr val="4F81B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inBase"/>
            <c:showVal val="1"/>
          </c:dLbls>
          <c:trendline>
            <c:spPr>
              <a:ln w="50800">
                <a:solidFill>
                  <a:srgbClr val="009900"/>
                </a:solidFill>
                <a:prstDash val="sysDot"/>
              </a:ln>
            </c:spPr>
            <c:trendlineType val="power"/>
          </c:trendline>
          <c:trendline>
            <c:spPr>
              <a:ln w="28575">
                <a:solidFill>
                  <a:srgbClr val="009900"/>
                </a:solidFill>
                <a:prstDash val="dash"/>
              </a:ln>
            </c:spPr>
            <c:trendlineType val="linear"/>
          </c:trendline>
          <c:cat>
            <c:numRef>
              <c:f>graf_totali!$B$110:$M$110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graf_totali!$B$112:$M$112</c:f>
              <c:numCache>
                <c:formatCode>General</c:formatCode>
                <c:ptCount val="12"/>
                <c:pt idx="0">
                  <c:v>2537</c:v>
                </c:pt>
                <c:pt idx="1">
                  <c:v>1401</c:v>
                </c:pt>
                <c:pt idx="2">
                  <c:v>2675</c:v>
                </c:pt>
                <c:pt idx="3">
                  <c:v>1546</c:v>
                </c:pt>
                <c:pt idx="4">
                  <c:v>1372</c:v>
                </c:pt>
                <c:pt idx="5">
                  <c:v>1050</c:v>
                </c:pt>
                <c:pt idx="6">
                  <c:v>1005</c:v>
                </c:pt>
                <c:pt idx="7">
                  <c:v>1215</c:v>
                </c:pt>
                <c:pt idx="8">
                  <c:v>1161</c:v>
                </c:pt>
                <c:pt idx="9">
                  <c:v>990</c:v>
                </c:pt>
                <c:pt idx="10">
                  <c:v>840</c:v>
                </c:pt>
              </c:numCache>
            </c:numRef>
          </c:val>
        </c:ser>
        <c:axId val="138803456"/>
        <c:axId val="138821632"/>
      </c:barChart>
      <c:lineChart>
        <c:grouping val="standard"/>
        <c:ser>
          <c:idx val="1"/>
          <c:order val="1"/>
          <c:tx>
            <c:strRef>
              <c:f>graf_totali!$A$113</c:f>
              <c:strCache>
                <c:ptCount val="1"/>
                <c:pt idx="0">
                  <c:v>medie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50800">
                <a:solidFill>
                  <a:srgbClr val="C00000"/>
                </a:solidFill>
                <a:prstDash val="sysDot"/>
              </a:ln>
            </c:spPr>
            <c:trendlineType val="poly"/>
            <c:order val="3"/>
          </c:trendline>
          <c:trendline>
            <c:spPr>
              <a:ln w="34925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  <c:trendlineType val="linear"/>
          </c:trendline>
          <c:cat>
            <c:numRef>
              <c:f>graf_totali!$B$110:$M$110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graf_totali!$B$113:$L$113</c:f>
              <c:numCache>
                <c:formatCode>0</c:formatCode>
                <c:ptCount val="11"/>
                <c:pt idx="0">
                  <c:v>140.94444444444446</c:v>
                </c:pt>
                <c:pt idx="1">
                  <c:v>140.1</c:v>
                </c:pt>
                <c:pt idx="2">
                  <c:v>191.07142857142861</c:v>
                </c:pt>
                <c:pt idx="3">
                  <c:v>193.25</c:v>
                </c:pt>
                <c:pt idx="4">
                  <c:v>152.44444444444446</c:v>
                </c:pt>
                <c:pt idx="5">
                  <c:v>175</c:v>
                </c:pt>
                <c:pt idx="6">
                  <c:v>143.57142857142861</c:v>
                </c:pt>
                <c:pt idx="7">
                  <c:v>173.57142857142861</c:v>
                </c:pt>
                <c:pt idx="8">
                  <c:v>165.85714285714499</c:v>
                </c:pt>
                <c:pt idx="9">
                  <c:v>141.42857142857142</c:v>
                </c:pt>
                <c:pt idx="10">
                  <c:v>140</c:v>
                </c:pt>
              </c:numCache>
            </c:numRef>
          </c:val>
        </c:ser>
        <c:marker val="1"/>
        <c:axId val="138823168"/>
        <c:axId val="138824704"/>
      </c:lineChart>
      <c:catAx>
        <c:axId val="138803456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 sz="1200" b="1"/>
            </a:pPr>
            <a:endParaRPr lang="it-IT"/>
          </a:p>
        </c:txPr>
        <c:crossAx val="138821632"/>
        <c:crosses val="autoZero"/>
        <c:auto val="1"/>
        <c:lblAlgn val="ctr"/>
        <c:lblOffset val="100"/>
      </c:catAx>
      <c:valAx>
        <c:axId val="138821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8000"/>
                </a:solidFill>
              </a:defRPr>
            </a:pPr>
            <a:endParaRPr lang="it-IT"/>
          </a:p>
        </c:txPr>
        <c:crossAx val="138803456"/>
        <c:crosses val="autoZero"/>
        <c:crossBetween val="between"/>
      </c:valAx>
      <c:catAx>
        <c:axId val="138823168"/>
        <c:scaling>
          <c:orientation val="minMax"/>
        </c:scaling>
        <c:delete val="1"/>
        <c:axPos val="b"/>
        <c:numFmt formatCode="General" sourceLinked="1"/>
        <c:tickLblPos val="none"/>
        <c:crossAx val="138824704"/>
        <c:crosses val="autoZero"/>
        <c:auto val="1"/>
        <c:lblAlgn val="ctr"/>
        <c:lblOffset val="100"/>
      </c:catAx>
      <c:valAx>
        <c:axId val="13882470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en-US" sz="1400">
                    <a:solidFill>
                      <a:srgbClr val="C00000"/>
                    </a:solidFill>
                  </a:rPr>
                  <a:t>Medie (Partecip./Gara)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200" b="1" baseline="0">
                <a:solidFill>
                  <a:srgbClr val="C00000"/>
                </a:solidFill>
              </a:defRPr>
            </a:pPr>
            <a:endParaRPr lang="it-IT"/>
          </a:p>
        </c:txPr>
        <c:crossAx val="138823168"/>
        <c:crosses val="max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5485763646632527"/>
          <c:y val="2.9985192787765447E-2"/>
          <c:w val="0.22314777899597987"/>
          <c:h val="0.11949473729225812"/>
        </c:manualLayout>
      </c:layout>
      <c:spPr>
        <a:solidFill>
          <a:sysClr val="window" lastClr="FFFFFF"/>
        </a:solidFill>
        <a:ln>
          <a:solidFill>
            <a:srgbClr val="008000"/>
          </a:solidFill>
        </a:ln>
      </c:spPr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</c:chart>
  <c:externalData r:id="rId2"/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solidFill>
                  <a:srgbClr val="008000"/>
                </a:solidFill>
              </a:defRPr>
            </a:pPr>
            <a:r>
              <a:rPr lang="en-US">
                <a:solidFill>
                  <a:srgbClr val="008000"/>
                </a:solidFill>
              </a:rPr>
              <a:t>PARTECIPAZIONI </a:t>
            </a:r>
            <a:r>
              <a:rPr lang="en-US">
                <a:solidFill>
                  <a:srgbClr val="FF0000"/>
                </a:solidFill>
              </a:rPr>
              <a:t>TOTALI</a:t>
            </a:r>
            <a:r>
              <a:rPr lang="en-US">
                <a:solidFill>
                  <a:srgbClr val="008000"/>
                </a:solidFill>
              </a:rPr>
              <a:t> A TUTTE LE GARE CRL</a:t>
            </a:r>
          </a:p>
          <a:p>
            <a:pPr algn="l">
              <a:defRPr>
                <a:solidFill>
                  <a:srgbClr val="008000"/>
                </a:solidFill>
              </a:defRPr>
            </a:pPr>
            <a:r>
              <a:rPr lang="en-US">
                <a:solidFill>
                  <a:srgbClr val="008000"/>
                </a:solidFill>
              </a:rPr>
              <a:t>dati</a:t>
            </a:r>
            <a:r>
              <a:rPr lang="en-US" baseline="0">
                <a:solidFill>
                  <a:srgbClr val="008000"/>
                </a:solidFill>
              </a:rPr>
              <a:t> assoluti</a:t>
            </a:r>
            <a:endParaRPr lang="en-US">
              <a:solidFill>
                <a:srgbClr val="008000"/>
              </a:solidFill>
            </a:endParaRPr>
          </a:p>
        </c:rich>
      </c:tx>
      <c:layout>
        <c:manualLayout>
          <c:xMode val="edge"/>
          <c:yMode val="edge"/>
          <c:x val="0.14757360149258453"/>
          <c:y val="3.9811495473178256E-2"/>
        </c:manualLayout>
      </c:layout>
    </c:title>
    <c:plotArea>
      <c:layout>
        <c:manualLayout>
          <c:layoutTarget val="inner"/>
          <c:xMode val="edge"/>
          <c:yMode val="edge"/>
          <c:x val="7.354690810811218E-2"/>
          <c:y val="0.15765547088359871"/>
          <c:w val="0.92266117831392491"/>
          <c:h val="0.64671276033361302"/>
        </c:manualLayout>
      </c:layout>
      <c:lineChart>
        <c:grouping val="standard"/>
        <c:ser>
          <c:idx val="1"/>
          <c:order val="0"/>
          <c:tx>
            <c:strRef>
              <c:f>Grafici!$A$3</c:f>
              <c:strCache>
                <c:ptCount val="1"/>
                <c:pt idx="0">
                  <c:v>PARTECIPAZIONI TOT.</c:v>
                </c:pt>
              </c:strCache>
            </c:strRef>
          </c:tx>
          <c:spPr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7"/>
            <c:marker>
              <c:symbol val="none"/>
            </c:marker>
            <c:spPr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7"/>
              <c:delete val="1"/>
            </c:dLbl>
            <c:spPr>
              <a:solidFill>
                <a:sysClr val="window" lastClr="FFFFFF"/>
              </a:solidFill>
            </c:spPr>
            <c:txPr>
              <a:bodyPr rot="-5400000"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Val val="1"/>
          </c:dLbls>
          <c:trendline>
            <c:spPr>
              <a:ln w="63500">
                <a:solidFill>
                  <a:srgbClr val="C00000"/>
                </a:solidFill>
                <a:prstDash val="sysDot"/>
              </a:ln>
            </c:spPr>
            <c:trendlineType val="poly"/>
            <c:order val="4"/>
          </c:trendline>
          <c:cat>
            <c:numRef>
              <c:f>Grafici!$D$2:$U$2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Grafici!$D$3:$U$3</c:f>
              <c:numCache>
                <c:formatCode>General</c:formatCode>
                <c:ptCount val="18"/>
                <c:pt idx="0">
                  <c:v>1168</c:v>
                </c:pt>
                <c:pt idx="1">
                  <c:v>1907</c:v>
                </c:pt>
                <c:pt idx="2">
                  <c:v>1860</c:v>
                </c:pt>
                <c:pt idx="3">
                  <c:v>1906</c:v>
                </c:pt>
                <c:pt idx="4">
                  <c:v>2184</c:v>
                </c:pt>
                <c:pt idx="5">
                  <c:v>3381</c:v>
                </c:pt>
                <c:pt idx="6">
                  <c:v>4077</c:v>
                </c:pt>
                <c:pt idx="7">
                  <c:v>3621</c:v>
                </c:pt>
                <c:pt idx="8">
                  <c:v>4438</c:v>
                </c:pt>
                <c:pt idx="9">
                  <c:v>4058</c:v>
                </c:pt>
                <c:pt idx="10">
                  <c:v>3991</c:v>
                </c:pt>
                <c:pt idx="11">
                  <c:v>3310</c:v>
                </c:pt>
                <c:pt idx="12">
                  <c:v>3347</c:v>
                </c:pt>
                <c:pt idx="13">
                  <c:v>3115</c:v>
                </c:pt>
                <c:pt idx="14">
                  <c:v>3136</c:v>
                </c:pt>
                <c:pt idx="15">
                  <c:v>2314</c:v>
                </c:pt>
                <c:pt idx="16">
                  <c:v>2986</c:v>
                </c:pt>
                <c:pt idx="17">
                  <c:v>4180</c:v>
                </c:pt>
              </c:numCache>
            </c:numRef>
          </c:val>
        </c:ser>
        <c:marker val="1"/>
        <c:axId val="139578752"/>
        <c:axId val="139584640"/>
      </c:lineChart>
      <c:catAx>
        <c:axId val="139578752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139584640"/>
        <c:crosses val="autoZero"/>
        <c:auto val="1"/>
        <c:lblAlgn val="ctr"/>
        <c:lblOffset val="100"/>
      </c:catAx>
      <c:valAx>
        <c:axId val="13958464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13957875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7775842946915496E-2"/>
          <c:y val="2.0106428518667771E-2"/>
          <c:w val="0.94488994243849334"/>
          <c:h val="0.79641831750713055"/>
        </c:manualLayout>
      </c:layout>
      <c:lineChart>
        <c:grouping val="standard"/>
        <c:ser>
          <c:idx val="5"/>
          <c:order val="0"/>
          <c:tx>
            <c:v>M &gt; 18</c:v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noFill/>
              <a:ln w="34925">
                <a:solidFill>
                  <a:srgbClr val="3333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7"/>
            <c:marker>
              <c:spPr>
                <a:noFill/>
                <a:ln w="349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trendline>
            <c:spPr>
              <a:ln w="76200">
                <a:solidFill>
                  <a:srgbClr val="3333FF"/>
                </a:solidFill>
                <a:prstDash val="sysDot"/>
              </a:ln>
            </c:spPr>
            <c:trendlineType val="poly"/>
            <c:order val="4"/>
          </c:trendline>
          <c:cat>
            <c:numRef>
              <c:f>Grafici!$D$2:$U$2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Grafici!$D$7:$U$7</c:f>
              <c:numCache>
                <c:formatCode>0</c:formatCode>
                <c:ptCount val="18"/>
                <c:pt idx="0">
                  <c:v>627</c:v>
                </c:pt>
                <c:pt idx="1">
                  <c:v>1090</c:v>
                </c:pt>
                <c:pt idx="2">
                  <c:v>1007</c:v>
                </c:pt>
                <c:pt idx="3">
                  <c:v>1096</c:v>
                </c:pt>
                <c:pt idx="4">
                  <c:v>1201</c:v>
                </c:pt>
                <c:pt idx="5">
                  <c:v>1845</c:v>
                </c:pt>
                <c:pt idx="6">
                  <c:v>2111</c:v>
                </c:pt>
                <c:pt idx="7">
                  <c:v>1837</c:v>
                </c:pt>
                <c:pt idx="8">
                  <c:v>2159</c:v>
                </c:pt>
                <c:pt idx="9">
                  <c:v>1970</c:v>
                </c:pt>
                <c:pt idx="10">
                  <c:v>1950</c:v>
                </c:pt>
                <c:pt idx="11">
                  <c:v>1561</c:v>
                </c:pt>
                <c:pt idx="12">
                  <c:v>1489</c:v>
                </c:pt>
                <c:pt idx="13">
                  <c:v>1361</c:v>
                </c:pt>
                <c:pt idx="14">
                  <c:v>1412</c:v>
                </c:pt>
                <c:pt idx="15">
                  <c:v>1066</c:v>
                </c:pt>
                <c:pt idx="16">
                  <c:v>1408</c:v>
                </c:pt>
                <c:pt idx="17">
                  <c:v>1796</c:v>
                </c:pt>
              </c:numCache>
            </c:numRef>
          </c:val>
        </c:ser>
        <c:ser>
          <c:idx val="6"/>
          <c:order val="1"/>
          <c:tx>
            <c:v>W &gt; 18</c:v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noFill/>
              <a:ln w="34925">
                <a:solidFill>
                  <a:srgbClr val="FF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7"/>
            <c:marker>
              <c:spPr>
                <a:noFill/>
                <a:ln w="349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</c:dPt>
          <c:trendline>
            <c:spPr>
              <a:ln w="76200">
                <a:solidFill>
                  <a:srgbClr val="FF33CC"/>
                </a:solidFill>
                <a:prstDash val="sysDot"/>
              </a:ln>
            </c:spPr>
            <c:trendlineType val="poly"/>
            <c:order val="4"/>
          </c:trendline>
          <c:cat>
            <c:numRef>
              <c:f>Grafici!$D$2:$U$2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Grafici!$D$8:$U$8</c:f>
              <c:numCache>
                <c:formatCode>0</c:formatCode>
                <c:ptCount val="18"/>
                <c:pt idx="0">
                  <c:v>243</c:v>
                </c:pt>
                <c:pt idx="1">
                  <c:v>393</c:v>
                </c:pt>
                <c:pt idx="2">
                  <c:v>457</c:v>
                </c:pt>
                <c:pt idx="3">
                  <c:v>424</c:v>
                </c:pt>
                <c:pt idx="4">
                  <c:v>443</c:v>
                </c:pt>
                <c:pt idx="5">
                  <c:v>668</c:v>
                </c:pt>
                <c:pt idx="6">
                  <c:v>975</c:v>
                </c:pt>
                <c:pt idx="7">
                  <c:v>860</c:v>
                </c:pt>
                <c:pt idx="8">
                  <c:v>1142</c:v>
                </c:pt>
                <c:pt idx="9">
                  <c:v>979</c:v>
                </c:pt>
                <c:pt idx="10">
                  <c:v>978</c:v>
                </c:pt>
                <c:pt idx="11">
                  <c:v>881</c:v>
                </c:pt>
                <c:pt idx="12">
                  <c:v>781</c:v>
                </c:pt>
                <c:pt idx="13">
                  <c:v>722</c:v>
                </c:pt>
                <c:pt idx="14">
                  <c:v>752</c:v>
                </c:pt>
                <c:pt idx="15">
                  <c:v>642</c:v>
                </c:pt>
                <c:pt idx="16">
                  <c:v>862</c:v>
                </c:pt>
                <c:pt idx="17">
                  <c:v>1103</c:v>
                </c:pt>
              </c:numCache>
            </c:numRef>
          </c:val>
        </c:ser>
        <c:ser>
          <c:idx val="7"/>
          <c:order val="2"/>
          <c:tx>
            <c:v>M &lt; 18</c:v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noFill/>
              <a:ln w="22225">
                <a:solidFill>
                  <a:srgbClr val="3333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7"/>
            <c:marker>
              <c:spPr>
                <a:noFill/>
                <a:ln w="222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</c:dPt>
          <c:trendline>
            <c:spPr>
              <a:ln w="76200">
                <a:solidFill>
                  <a:srgbClr val="33CCFF"/>
                </a:solidFill>
                <a:prstDash val="sysDot"/>
              </a:ln>
            </c:spPr>
            <c:trendlineType val="poly"/>
            <c:order val="5"/>
          </c:trendline>
          <c:cat>
            <c:numRef>
              <c:f>Grafici!$D$2:$U$2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Grafici!$D$9:$U$9</c:f>
              <c:numCache>
                <c:formatCode>0</c:formatCode>
                <c:ptCount val="18"/>
                <c:pt idx="0">
                  <c:v>233</c:v>
                </c:pt>
                <c:pt idx="1">
                  <c:v>321</c:v>
                </c:pt>
                <c:pt idx="2">
                  <c:v>271</c:v>
                </c:pt>
                <c:pt idx="3">
                  <c:v>256</c:v>
                </c:pt>
                <c:pt idx="4">
                  <c:v>366</c:v>
                </c:pt>
                <c:pt idx="5">
                  <c:v>499</c:v>
                </c:pt>
                <c:pt idx="6">
                  <c:v>583</c:v>
                </c:pt>
                <c:pt idx="7">
                  <c:v>535</c:v>
                </c:pt>
                <c:pt idx="8">
                  <c:v>712</c:v>
                </c:pt>
                <c:pt idx="9">
                  <c:v>643</c:v>
                </c:pt>
                <c:pt idx="10">
                  <c:v>586</c:v>
                </c:pt>
                <c:pt idx="11">
                  <c:v>474</c:v>
                </c:pt>
                <c:pt idx="12">
                  <c:v>657</c:v>
                </c:pt>
                <c:pt idx="13">
                  <c:v>566</c:v>
                </c:pt>
                <c:pt idx="14">
                  <c:v>512</c:v>
                </c:pt>
                <c:pt idx="15">
                  <c:v>282</c:v>
                </c:pt>
                <c:pt idx="16">
                  <c:v>416</c:v>
                </c:pt>
                <c:pt idx="17">
                  <c:v>552</c:v>
                </c:pt>
              </c:numCache>
            </c:numRef>
          </c:val>
        </c:ser>
        <c:ser>
          <c:idx val="8"/>
          <c:order val="3"/>
          <c:tx>
            <c:v>W &lt; 18</c:v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noFill/>
              <a:ln w="22225">
                <a:solidFill>
                  <a:srgbClr val="FF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7"/>
            <c:marker>
              <c:spPr>
                <a:noFill/>
                <a:ln w="222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</c:dPt>
          <c:trendline>
            <c:spPr>
              <a:ln w="76200">
                <a:solidFill>
                  <a:srgbClr val="FF99FF"/>
                </a:solidFill>
                <a:prstDash val="sysDot"/>
              </a:ln>
            </c:spPr>
            <c:trendlineType val="poly"/>
            <c:order val="4"/>
          </c:trendline>
          <c:cat>
            <c:numRef>
              <c:f>Grafici!$D$2:$U$2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Grafici!$D$10:$U$10</c:f>
              <c:numCache>
                <c:formatCode>0</c:formatCode>
                <c:ptCount val="18"/>
                <c:pt idx="0">
                  <c:v>65</c:v>
                </c:pt>
                <c:pt idx="1">
                  <c:v>102</c:v>
                </c:pt>
                <c:pt idx="2">
                  <c:v>125</c:v>
                </c:pt>
                <c:pt idx="3">
                  <c:v>130</c:v>
                </c:pt>
                <c:pt idx="4">
                  <c:v>174</c:v>
                </c:pt>
                <c:pt idx="5">
                  <c:v>369</c:v>
                </c:pt>
                <c:pt idx="6">
                  <c:v>408</c:v>
                </c:pt>
                <c:pt idx="7">
                  <c:v>390</c:v>
                </c:pt>
                <c:pt idx="8">
                  <c:v>425</c:v>
                </c:pt>
                <c:pt idx="9">
                  <c:v>466</c:v>
                </c:pt>
                <c:pt idx="10">
                  <c:v>477</c:v>
                </c:pt>
                <c:pt idx="11">
                  <c:v>394</c:v>
                </c:pt>
                <c:pt idx="12">
                  <c:v>420</c:v>
                </c:pt>
                <c:pt idx="13">
                  <c:v>466</c:v>
                </c:pt>
                <c:pt idx="14">
                  <c:v>460</c:v>
                </c:pt>
                <c:pt idx="15">
                  <c:v>324</c:v>
                </c:pt>
                <c:pt idx="16">
                  <c:v>300</c:v>
                </c:pt>
                <c:pt idx="17">
                  <c:v>401</c:v>
                </c:pt>
              </c:numCache>
            </c:numRef>
          </c:val>
        </c:ser>
        <c:marker val="1"/>
        <c:axId val="139852800"/>
        <c:axId val="139862784"/>
      </c:lineChart>
      <c:catAx>
        <c:axId val="139852800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139862784"/>
        <c:crosses val="autoZero"/>
        <c:auto val="1"/>
        <c:lblAlgn val="ctr"/>
        <c:lblOffset val="100"/>
      </c:catAx>
      <c:valAx>
        <c:axId val="139862784"/>
        <c:scaling>
          <c:orientation val="minMax"/>
          <c:max val="2500"/>
          <c:min val="0"/>
        </c:scaling>
        <c:axPos val="l"/>
        <c:majorGridlines>
          <c:spPr>
            <a:ln>
              <a:prstDash val="dash"/>
            </a:ln>
          </c:spPr>
        </c:majorGridlines>
        <c:numFmt formatCode="#,##0" sourceLinked="0"/>
        <c:tickLblPos val="nextTo"/>
        <c:spPr>
          <a:ln>
            <a:prstDash val="dash"/>
          </a:ln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139852800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rgbClr val="3333FF"/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rgbClr val="FF33CC"/>
                </a:solidFill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rgbClr val="3333FF"/>
                </a:solidFill>
              </a:defRPr>
            </a:pPr>
            <a:endParaRPr lang="it-IT"/>
          </a:p>
        </c:txPr>
      </c:legendEntry>
      <c:legendEntry>
        <c:idx val="3"/>
        <c:txPr>
          <a:bodyPr/>
          <a:lstStyle/>
          <a:p>
            <a:pPr>
              <a:defRPr sz="1800" b="1">
                <a:solidFill>
                  <a:srgbClr val="FF33CC"/>
                </a:solidFill>
              </a:defRPr>
            </a:pPr>
            <a:endParaRPr lang="it-IT"/>
          </a:p>
        </c:txPr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6.4456028501309492E-2"/>
          <c:y val="3.5488200041262755E-2"/>
          <c:w val="0.29903776056049108"/>
          <c:h val="0.16942441033414121"/>
        </c:manualLayout>
      </c:layout>
      <c:spPr>
        <a:solidFill>
          <a:schemeClr val="bg1"/>
        </a:solidFill>
        <a:ln>
          <a:solidFill>
            <a:schemeClr val="tx1"/>
          </a:solidFill>
          <a:prstDash val="dash"/>
        </a:ln>
      </c:spPr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</c:chart>
  <c:externalData r:id="rId2"/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710394873147604E-2"/>
          <c:y val="0.30690771460402588"/>
          <c:w val="0.9164909593079823"/>
          <c:h val="0.59146133492578956"/>
        </c:manualLayout>
      </c:layout>
      <c:lineChart>
        <c:grouping val="standard"/>
        <c:ser>
          <c:idx val="0"/>
          <c:order val="0"/>
          <c:tx>
            <c:strRef>
              <c:f>Totali!$B$6:$D$6</c:f>
              <c:strCache>
                <c:ptCount val="1"/>
                <c:pt idx="0">
                  <c:v>MONZA OK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Totali!$E$6:$U$6</c:f>
              <c:numCache>
                <c:formatCode>General</c:formatCode>
                <c:ptCount val="17"/>
                <c:pt idx="0">
                  <c:v>112</c:v>
                </c:pt>
                <c:pt idx="1">
                  <c:v>165</c:v>
                </c:pt>
                <c:pt idx="2">
                  <c:v>166</c:v>
                </c:pt>
                <c:pt idx="3">
                  <c:v>155</c:v>
                </c:pt>
                <c:pt idx="4">
                  <c:v>175</c:v>
                </c:pt>
                <c:pt idx="5">
                  <c:v>290</c:v>
                </c:pt>
                <c:pt idx="6">
                  <c:v>263</c:v>
                </c:pt>
                <c:pt idx="7">
                  <c:v>198</c:v>
                </c:pt>
                <c:pt idx="8">
                  <c:v>227</c:v>
                </c:pt>
                <c:pt idx="9">
                  <c:v>142</c:v>
                </c:pt>
                <c:pt idx="10">
                  <c:v>143</c:v>
                </c:pt>
                <c:pt idx="11">
                  <c:v>132</c:v>
                </c:pt>
                <c:pt idx="12">
                  <c:v>133</c:v>
                </c:pt>
                <c:pt idx="13">
                  <c:v>172</c:v>
                </c:pt>
                <c:pt idx="14">
                  <c:v>177</c:v>
                </c:pt>
                <c:pt idx="15">
                  <c:v>30</c:v>
                </c:pt>
                <c:pt idx="16">
                  <c:v>23</c:v>
                </c:pt>
              </c:numCache>
            </c:numRef>
          </c:val>
        </c:ser>
        <c:ser>
          <c:idx val="1"/>
          <c:order val="1"/>
          <c:tx>
            <c:strRef>
              <c:f>Totali!$B$7:$D$7</c:f>
              <c:strCache>
                <c:ptCount val="1"/>
                <c:pt idx="0">
                  <c:v>VIVAIO ORIENTEERING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Totali!$E$7:$U$7</c:f>
              <c:numCache>
                <c:formatCode>General</c:formatCode>
                <c:ptCount val="17"/>
                <c:pt idx="0">
                  <c:v>32</c:v>
                </c:pt>
                <c:pt idx="1">
                  <c:v>56</c:v>
                </c:pt>
                <c:pt idx="2">
                  <c:v>72</c:v>
                </c:pt>
                <c:pt idx="3">
                  <c:v>100</c:v>
                </c:pt>
                <c:pt idx="4">
                  <c:v>60</c:v>
                </c:pt>
                <c:pt idx="5">
                  <c:v>92</c:v>
                </c:pt>
                <c:pt idx="6">
                  <c:v>117</c:v>
                </c:pt>
                <c:pt idx="7">
                  <c:v>103</c:v>
                </c:pt>
                <c:pt idx="8">
                  <c:v>168</c:v>
                </c:pt>
                <c:pt idx="9">
                  <c:v>205</c:v>
                </c:pt>
                <c:pt idx="10">
                  <c:v>246</c:v>
                </c:pt>
                <c:pt idx="11">
                  <c:v>125</c:v>
                </c:pt>
                <c:pt idx="12">
                  <c:v>60</c:v>
                </c:pt>
                <c:pt idx="13">
                  <c:v>71</c:v>
                </c:pt>
                <c:pt idx="14">
                  <c:v>52</c:v>
                </c:pt>
                <c:pt idx="15">
                  <c:v>33</c:v>
                </c:pt>
                <c:pt idx="16">
                  <c:v>62</c:v>
                </c:pt>
              </c:numCache>
            </c:numRef>
          </c:val>
        </c:ser>
        <c:ser>
          <c:idx val="3"/>
          <c:order val="2"/>
          <c:tx>
            <c:strRef>
              <c:f>Totali!$B$9:$D$9</c:f>
              <c:strCache>
                <c:ptCount val="1"/>
                <c:pt idx="0">
                  <c:v>UNIONE LOMBARDA</c:v>
                </c:pt>
              </c:strCache>
            </c:strRef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plus"/>
            <c:size val="9"/>
            <c:spPr>
              <a:solidFill>
                <a:srgbClr val="00FF0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Totali!$E$9:$U$9</c:f>
              <c:numCache>
                <c:formatCode>General</c:formatCode>
                <c:ptCount val="17"/>
                <c:pt idx="0">
                  <c:v>194</c:v>
                </c:pt>
                <c:pt idx="1">
                  <c:v>346</c:v>
                </c:pt>
                <c:pt idx="2">
                  <c:v>356</c:v>
                </c:pt>
                <c:pt idx="3">
                  <c:v>314</c:v>
                </c:pt>
                <c:pt idx="4">
                  <c:v>338</c:v>
                </c:pt>
                <c:pt idx="5">
                  <c:v>545</c:v>
                </c:pt>
                <c:pt idx="6">
                  <c:v>694</c:v>
                </c:pt>
                <c:pt idx="7">
                  <c:v>603</c:v>
                </c:pt>
                <c:pt idx="8">
                  <c:v>849</c:v>
                </c:pt>
                <c:pt idx="9">
                  <c:v>709</c:v>
                </c:pt>
                <c:pt idx="10">
                  <c:v>650</c:v>
                </c:pt>
                <c:pt idx="11">
                  <c:v>567</c:v>
                </c:pt>
                <c:pt idx="12">
                  <c:v>513</c:v>
                </c:pt>
                <c:pt idx="13">
                  <c:v>368</c:v>
                </c:pt>
                <c:pt idx="14">
                  <c:v>227</c:v>
                </c:pt>
                <c:pt idx="15">
                  <c:v>159</c:v>
                </c:pt>
                <c:pt idx="16">
                  <c:v>206</c:v>
                </c:pt>
              </c:numCache>
            </c:numRef>
          </c:val>
        </c:ser>
        <c:ser>
          <c:idx val="4"/>
          <c:order val="3"/>
          <c:tx>
            <c:strRef>
              <c:f>Totali!$B$10:$D$10</c:f>
              <c:strCache>
                <c:ptCount val="1"/>
                <c:pt idx="0">
                  <c:v>POLISPORTIVA BESANESE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FFFFFF"/>
              </a:solidFill>
              <a:ln>
                <a:solidFill>
                  <a:srgbClr val="8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Totali!$E$10:$U$10</c:f>
              <c:numCache>
                <c:formatCode>General</c:formatCode>
                <c:ptCount val="17"/>
                <c:pt idx="0">
                  <c:v>150</c:v>
                </c:pt>
                <c:pt idx="1">
                  <c:v>222</c:v>
                </c:pt>
                <c:pt idx="2">
                  <c:v>172</c:v>
                </c:pt>
                <c:pt idx="3">
                  <c:v>179</c:v>
                </c:pt>
                <c:pt idx="4">
                  <c:v>237</c:v>
                </c:pt>
                <c:pt idx="5">
                  <c:v>358</c:v>
                </c:pt>
                <c:pt idx="6">
                  <c:v>435</c:v>
                </c:pt>
                <c:pt idx="7">
                  <c:v>454</c:v>
                </c:pt>
                <c:pt idx="8">
                  <c:v>534</c:v>
                </c:pt>
                <c:pt idx="9">
                  <c:v>573</c:v>
                </c:pt>
                <c:pt idx="10">
                  <c:v>567</c:v>
                </c:pt>
                <c:pt idx="11">
                  <c:v>533</c:v>
                </c:pt>
                <c:pt idx="12">
                  <c:v>743</c:v>
                </c:pt>
                <c:pt idx="13">
                  <c:v>721</c:v>
                </c:pt>
                <c:pt idx="14">
                  <c:v>899</c:v>
                </c:pt>
                <c:pt idx="15">
                  <c:v>827</c:v>
                </c:pt>
                <c:pt idx="16">
                  <c:v>1027</c:v>
                </c:pt>
              </c:numCache>
            </c:numRef>
          </c:val>
        </c:ser>
        <c:ser>
          <c:idx val="5"/>
          <c:order val="4"/>
          <c:tx>
            <c:strRef>
              <c:f>Totali!$B$11:$D$11</c:f>
              <c:strCache>
                <c:ptCount val="1"/>
                <c:pt idx="0">
                  <c:v>POLISPORTIVA PUNTO NORD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FFFF99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Totali!$E$11:$U$11</c:f>
              <c:numCache>
                <c:formatCode>General</c:formatCode>
                <c:ptCount val="17"/>
                <c:pt idx="0">
                  <c:v>132</c:v>
                </c:pt>
                <c:pt idx="1">
                  <c:v>219</c:v>
                </c:pt>
                <c:pt idx="2">
                  <c:v>199</c:v>
                </c:pt>
                <c:pt idx="3">
                  <c:v>170</c:v>
                </c:pt>
                <c:pt idx="4">
                  <c:v>178</c:v>
                </c:pt>
                <c:pt idx="5">
                  <c:v>200</c:v>
                </c:pt>
                <c:pt idx="6">
                  <c:v>300</c:v>
                </c:pt>
                <c:pt idx="7">
                  <c:v>328</c:v>
                </c:pt>
                <c:pt idx="8">
                  <c:v>405</c:v>
                </c:pt>
                <c:pt idx="9">
                  <c:v>373</c:v>
                </c:pt>
                <c:pt idx="10">
                  <c:v>350</c:v>
                </c:pt>
                <c:pt idx="11">
                  <c:v>270</c:v>
                </c:pt>
                <c:pt idx="12">
                  <c:v>321</c:v>
                </c:pt>
                <c:pt idx="13">
                  <c:v>257</c:v>
                </c:pt>
                <c:pt idx="14">
                  <c:v>418</c:v>
                </c:pt>
                <c:pt idx="15">
                  <c:v>306</c:v>
                </c:pt>
                <c:pt idx="16">
                  <c:v>549</c:v>
                </c:pt>
              </c:numCache>
            </c:numRef>
          </c:val>
        </c:ser>
        <c:ser>
          <c:idx val="6"/>
          <c:order val="5"/>
          <c:tx>
            <c:strRef>
              <c:f>Totali!$B$12:$D$12</c:f>
              <c:strCache>
                <c:ptCount val="1"/>
                <c:pt idx="0">
                  <c:v>NIRVANA VERDE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0000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Totali!$E$12:$U$12</c:f>
              <c:numCache>
                <c:formatCode>General</c:formatCode>
                <c:ptCount val="17"/>
                <c:pt idx="0">
                  <c:v>49</c:v>
                </c:pt>
                <c:pt idx="1">
                  <c:v>89</c:v>
                </c:pt>
                <c:pt idx="2">
                  <c:v>75</c:v>
                </c:pt>
                <c:pt idx="3">
                  <c:v>113</c:v>
                </c:pt>
                <c:pt idx="4">
                  <c:v>142</c:v>
                </c:pt>
                <c:pt idx="5">
                  <c:v>157</c:v>
                </c:pt>
                <c:pt idx="6">
                  <c:v>198</c:v>
                </c:pt>
                <c:pt idx="7">
                  <c:v>272</c:v>
                </c:pt>
                <c:pt idx="8">
                  <c:v>346</c:v>
                </c:pt>
                <c:pt idx="9">
                  <c:v>328</c:v>
                </c:pt>
                <c:pt idx="10">
                  <c:v>200</c:v>
                </c:pt>
                <c:pt idx="11">
                  <c:v>147</c:v>
                </c:pt>
                <c:pt idx="12">
                  <c:v>156</c:v>
                </c:pt>
                <c:pt idx="13">
                  <c:v>116</c:v>
                </c:pt>
                <c:pt idx="14">
                  <c:v>86</c:v>
                </c:pt>
                <c:pt idx="15">
                  <c:v>89</c:v>
                </c:pt>
                <c:pt idx="16">
                  <c:v>161</c:v>
                </c:pt>
              </c:numCache>
            </c:numRef>
          </c:val>
        </c:ser>
        <c:ser>
          <c:idx val="8"/>
          <c:order val="6"/>
          <c:tx>
            <c:strRef>
              <c:f>Totali!$B$14:$D$14</c:f>
              <c:strCache>
                <c:ptCount val="1"/>
                <c:pt idx="0">
                  <c:v>AGOROSSO S. ALESSANDRO</c:v>
                </c:pt>
              </c:strCache>
            </c:strRef>
          </c:tx>
          <c:spPr>
            <a:ln w="3175">
              <a:solidFill>
                <a:srgbClr val="FF9900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FF9900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Totali!$E$14:$U$14</c:f>
              <c:numCache>
                <c:formatCode>General</c:formatCode>
                <c:ptCount val="17"/>
                <c:pt idx="0">
                  <c:v>34</c:v>
                </c:pt>
                <c:pt idx="1">
                  <c:v>44</c:v>
                </c:pt>
                <c:pt idx="2">
                  <c:v>73</c:v>
                </c:pt>
                <c:pt idx="3">
                  <c:v>68</c:v>
                </c:pt>
                <c:pt idx="4">
                  <c:v>66</c:v>
                </c:pt>
                <c:pt idx="5">
                  <c:v>82</c:v>
                </c:pt>
                <c:pt idx="6">
                  <c:v>78</c:v>
                </c:pt>
                <c:pt idx="7">
                  <c:v>60</c:v>
                </c:pt>
                <c:pt idx="8">
                  <c:v>96</c:v>
                </c:pt>
                <c:pt idx="9">
                  <c:v>117</c:v>
                </c:pt>
                <c:pt idx="10">
                  <c:v>136</c:v>
                </c:pt>
                <c:pt idx="11">
                  <c:v>118</c:v>
                </c:pt>
                <c:pt idx="12">
                  <c:v>156</c:v>
                </c:pt>
                <c:pt idx="13">
                  <c:v>224</c:v>
                </c:pt>
                <c:pt idx="14">
                  <c:v>158</c:v>
                </c:pt>
                <c:pt idx="15">
                  <c:v>92</c:v>
                </c:pt>
                <c:pt idx="16">
                  <c:v>144</c:v>
                </c:pt>
              </c:numCache>
            </c:numRef>
          </c:val>
        </c:ser>
        <c:ser>
          <c:idx val="9"/>
          <c:order val="7"/>
          <c:tx>
            <c:strRef>
              <c:f>Totali!$B$15:$D$15</c:f>
              <c:strCache>
                <c:ptCount val="1"/>
                <c:pt idx="0">
                  <c:v>ORIENTEERING COMO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FF99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Totali!$E$15:$U$15</c:f>
              <c:numCache>
                <c:formatCode>General</c:formatCode>
                <c:ptCount val="17"/>
                <c:pt idx="0">
                  <c:v>42</c:v>
                </c:pt>
                <c:pt idx="1">
                  <c:v>69</c:v>
                </c:pt>
                <c:pt idx="2">
                  <c:v>100</c:v>
                </c:pt>
                <c:pt idx="3">
                  <c:v>77</c:v>
                </c:pt>
                <c:pt idx="4">
                  <c:v>93</c:v>
                </c:pt>
                <c:pt idx="5">
                  <c:v>310</c:v>
                </c:pt>
                <c:pt idx="6">
                  <c:v>378</c:v>
                </c:pt>
                <c:pt idx="7">
                  <c:v>367</c:v>
                </c:pt>
                <c:pt idx="8">
                  <c:v>362</c:v>
                </c:pt>
                <c:pt idx="9">
                  <c:v>331</c:v>
                </c:pt>
                <c:pt idx="10">
                  <c:v>325</c:v>
                </c:pt>
                <c:pt idx="11">
                  <c:v>296</c:v>
                </c:pt>
                <c:pt idx="12">
                  <c:v>266</c:v>
                </c:pt>
                <c:pt idx="13">
                  <c:v>304</c:v>
                </c:pt>
                <c:pt idx="14">
                  <c:v>282</c:v>
                </c:pt>
                <c:pt idx="15">
                  <c:v>218</c:v>
                </c:pt>
                <c:pt idx="16">
                  <c:v>181</c:v>
                </c:pt>
              </c:numCache>
            </c:numRef>
          </c:val>
        </c:ser>
        <c:ser>
          <c:idx val="10"/>
          <c:order val="8"/>
          <c:tx>
            <c:strRef>
              <c:f>Totali!$B$16:$D$16</c:f>
              <c:strCache>
                <c:ptCount val="1"/>
                <c:pt idx="0">
                  <c:v>TUMIZA ORIENTEERING</c:v>
                </c:pt>
              </c:strCache>
            </c:strRef>
          </c:tx>
          <c:spPr>
            <a:ln w="12700">
              <a:solidFill>
                <a:srgbClr val="3399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Totali!$E$16:$U$16</c:f>
              <c:numCache>
                <c:formatCode>General</c:formatCode>
                <c:ptCount val="17"/>
                <c:pt idx="0">
                  <c:v>97</c:v>
                </c:pt>
                <c:pt idx="1">
                  <c:v>129</c:v>
                </c:pt>
                <c:pt idx="2">
                  <c:v>115</c:v>
                </c:pt>
                <c:pt idx="3">
                  <c:v>196</c:v>
                </c:pt>
                <c:pt idx="4">
                  <c:v>171</c:v>
                </c:pt>
                <c:pt idx="5">
                  <c:v>394</c:v>
                </c:pt>
                <c:pt idx="6">
                  <c:v>437</c:v>
                </c:pt>
                <c:pt idx="7">
                  <c:v>374</c:v>
                </c:pt>
                <c:pt idx="8">
                  <c:v>393</c:v>
                </c:pt>
                <c:pt idx="9">
                  <c:v>347</c:v>
                </c:pt>
                <c:pt idx="10">
                  <c:v>368</c:v>
                </c:pt>
                <c:pt idx="11">
                  <c:v>280</c:v>
                </c:pt>
                <c:pt idx="12">
                  <c:v>197</c:v>
                </c:pt>
                <c:pt idx="13">
                  <c:v>153</c:v>
                </c:pt>
                <c:pt idx="14">
                  <c:v>158</c:v>
                </c:pt>
                <c:pt idx="15">
                  <c:v>92</c:v>
                </c:pt>
                <c:pt idx="16">
                  <c:v>90</c:v>
                </c:pt>
              </c:numCache>
            </c:numRef>
          </c:val>
        </c:ser>
        <c:ser>
          <c:idx val="11"/>
          <c:order val="9"/>
          <c:tx>
            <c:strRef>
              <c:f>Totali!$B$17:$D$17</c:f>
              <c:strCache>
                <c:ptCount val="1"/>
                <c:pt idx="0">
                  <c:v>SESTO 76 LISANZA</c:v>
                </c:pt>
              </c:strCache>
            </c:strRef>
          </c:tx>
          <c:spPr>
            <a:ln w="3175">
              <a:solidFill>
                <a:srgbClr val="00CCFF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3333FF"/>
                </a:solidFill>
                <a:prstDash val="solid"/>
              </a:ln>
              <a:effectLst/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Totali!$E$17:$U$17</c:f>
              <c:numCache>
                <c:formatCode>General</c:formatCode>
                <c:ptCount val="17"/>
                <c:pt idx="0">
                  <c:v>38</c:v>
                </c:pt>
                <c:pt idx="1">
                  <c:v>69</c:v>
                </c:pt>
                <c:pt idx="2">
                  <c:v>132</c:v>
                </c:pt>
                <c:pt idx="3">
                  <c:v>188</c:v>
                </c:pt>
                <c:pt idx="4">
                  <c:v>250</c:v>
                </c:pt>
                <c:pt idx="5">
                  <c:v>287</c:v>
                </c:pt>
                <c:pt idx="6">
                  <c:v>376</c:v>
                </c:pt>
                <c:pt idx="7">
                  <c:v>211</c:v>
                </c:pt>
                <c:pt idx="8">
                  <c:v>305</c:v>
                </c:pt>
                <c:pt idx="9">
                  <c:v>223</c:v>
                </c:pt>
                <c:pt idx="10">
                  <c:v>195</c:v>
                </c:pt>
                <c:pt idx="11">
                  <c:v>192</c:v>
                </c:pt>
                <c:pt idx="12">
                  <c:v>238</c:v>
                </c:pt>
                <c:pt idx="13">
                  <c:v>155</c:v>
                </c:pt>
                <c:pt idx="14">
                  <c:v>126</c:v>
                </c:pt>
                <c:pt idx="15">
                  <c:v>59</c:v>
                </c:pt>
                <c:pt idx="16">
                  <c:v>94</c:v>
                </c:pt>
              </c:numCache>
            </c:numRef>
          </c:val>
        </c:ser>
        <c:ser>
          <c:idx val="12"/>
          <c:order val="10"/>
          <c:tx>
            <c:strRef>
              <c:f>Totali!$B$18:$D$18</c:f>
              <c:strCache>
                <c:ptCount val="1"/>
                <c:pt idx="0">
                  <c:v>VARESE ORIENTEERING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x"/>
            <c:size val="8"/>
            <c:spPr>
              <a:solidFill>
                <a:srgbClr val="008000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Totali!$E$18:$U$18</c:f>
              <c:numCache>
                <c:formatCode>General</c:formatCode>
                <c:ptCount val="17"/>
                <c:pt idx="0">
                  <c:v>36</c:v>
                </c:pt>
                <c:pt idx="1">
                  <c:v>81</c:v>
                </c:pt>
                <c:pt idx="2">
                  <c:v>99</c:v>
                </c:pt>
                <c:pt idx="3">
                  <c:v>86</c:v>
                </c:pt>
                <c:pt idx="4">
                  <c:v>71</c:v>
                </c:pt>
                <c:pt idx="5">
                  <c:v>111</c:v>
                </c:pt>
                <c:pt idx="6">
                  <c:v>203</c:v>
                </c:pt>
                <c:pt idx="7">
                  <c:v>179</c:v>
                </c:pt>
                <c:pt idx="8">
                  <c:v>229</c:v>
                </c:pt>
                <c:pt idx="9">
                  <c:v>189</c:v>
                </c:pt>
                <c:pt idx="10">
                  <c:v>187</c:v>
                </c:pt>
                <c:pt idx="11">
                  <c:v>183</c:v>
                </c:pt>
                <c:pt idx="12">
                  <c:v>155</c:v>
                </c:pt>
                <c:pt idx="13">
                  <c:v>162</c:v>
                </c:pt>
                <c:pt idx="14">
                  <c:v>120</c:v>
                </c:pt>
                <c:pt idx="15">
                  <c:v>109</c:v>
                </c:pt>
                <c:pt idx="16">
                  <c:v>144</c:v>
                </c:pt>
              </c:numCache>
            </c:numRef>
          </c:val>
        </c:ser>
        <c:ser>
          <c:idx val="20"/>
          <c:order val="11"/>
          <c:tx>
            <c:strRef>
              <c:f>Totali!$B$26:$D$26</c:f>
              <c:strCache>
                <c:ptCount val="1"/>
                <c:pt idx="0">
                  <c:v>L'ORMA</c:v>
                </c:pt>
              </c:strCache>
            </c:strRef>
          </c:tx>
          <c:cat>
            <c:numRef>
              <c:f>Totali!$E$5:$V$5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Totali!$E$26:$U$26</c:f>
              <c:numCache>
                <c:formatCode>General</c:formatCode>
                <c:ptCount val="17"/>
                <c:pt idx="0">
                  <c:v>0</c:v>
                </c:pt>
                <c:pt idx="10">
                  <c:v>0</c:v>
                </c:pt>
                <c:pt idx="16">
                  <c:v>4</c:v>
                </c:pt>
              </c:numCache>
            </c:numRef>
          </c:val>
        </c:ser>
        <c:marker val="1"/>
        <c:axId val="139996160"/>
        <c:axId val="140010240"/>
      </c:lineChart>
      <c:catAx>
        <c:axId val="13999616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0010240"/>
        <c:crosses val="autoZero"/>
        <c:auto val="1"/>
        <c:lblAlgn val="ctr"/>
        <c:lblOffset val="100"/>
        <c:tickLblSkip val="1"/>
        <c:tickMarkSkip val="1"/>
      </c:catAx>
      <c:valAx>
        <c:axId val="1400102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3999616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6.9983704394022045E-2"/>
          <c:y val="3.529420318305089E-2"/>
          <c:w val="0.91172098974087623"/>
          <c:h val="0.2614288103183781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587515415994988"/>
          <c:y val="8.7525921280805705E-2"/>
          <c:w val="0.57606757739619963"/>
          <c:h val="0.90020957751708164"/>
        </c:manualLayout>
      </c:layout>
      <c:barChart>
        <c:barDir val="bar"/>
        <c:grouping val="clustered"/>
        <c:ser>
          <c:idx val="6"/>
          <c:order val="0"/>
          <c:tx>
            <c:strRef>
              <c:f>'DSA atleti e fondi CONI'!$N$71</c:f>
              <c:strCache>
                <c:ptCount val="1"/>
                <c:pt idx="0">
                  <c:v>TOT.</c:v>
                </c:pt>
              </c:strCache>
            </c:strRef>
          </c:tx>
          <c:cat>
            <c:strRef>
              <c:f>'DSA atleti e fondi CONI'!$B$72:$B$90</c:f>
              <c:strCache>
                <c:ptCount val="19"/>
                <c:pt idx="0">
                  <c:v>Fed. Italiana Palla Tamburello</c:v>
                </c:pt>
                <c:pt idx="1">
                  <c:v>Fed. Italiana Sport Orientamento</c:v>
                </c:pt>
                <c:pt idx="2">
                  <c:v>Fed. Scacchistica Italiana</c:v>
                </c:pt>
                <c:pt idx="3">
                  <c:v>Fed. Italiana Gioco Bridge </c:v>
                </c:pt>
                <c:pt idx="4">
                  <c:v>Fed. Ita. Kickboxing Muay Thai, Savate e Shoot Boxe</c:v>
                </c:pt>
                <c:pt idx="5">
                  <c:v>Fed. Italiana Biliardo Sportivo</c:v>
                </c:pt>
                <c:pt idx="6">
                  <c:v>Fed. Italiana Wushu - Kung Fu</c:v>
                </c:pt>
                <c:pt idx="7">
                  <c:v>Fed. Italiana Sport Bowling </c:v>
                </c:pt>
                <c:pt idx="8">
                  <c:v>Fed. Arrampicata Sportiva Italiana</c:v>
                </c:pt>
                <c:pt idx="9">
                  <c:v>Fed. Italiana Turismo Equestre TREC-ANTE</c:v>
                </c:pt>
                <c:pt idx="10">
                  <c:v>Fed. Italiana Dama</c:v>
                </c:pt>
                <c:pt idx="11">
                  <c:v>Fed. Italiana Giochi e Sport Tradizionali</c:v>
                </c:pt>
                <c:pt idx="12">
                  <c:v>Fed. Italiana Pallapugno</c:v>
                </c:pt>
                <c:pt idx="13">
                  <c:v>Fed. Cricket Italiana </c:v>
                </c:pt>
                <c:pt idx="14">
                  <c:v>Fed. Italiana Twirling</c:v>
                </c:pt>
                <c:pt idx="15">
                  <c:v>Fed. Italiana Canottaggio Sedile Fisso</c:v>
                </c:pt>
                <c:pt idx="16">
                  <c:v>Fed. Italiana di American Football </c:v>
                </c:pt>
                <c:pt idx="17">
                  <c:v>Fed. Italiana Tiro Dinamico Sportivo</c:v>
                </c:pt>
                <c:pt idx="18">
                  <c:v>Fed. Italiana Rafting</c:v>
                </c:pt>
              </c:strCache>
            </c:strRef>
          </c:cat>
          <c:val>
            <c:numRef>
              <c:f>'DSA atleti e fondi CONI'!$N$72:$N$90</c:f>
              <c:numCache>
                <c:formatCode>#,##0</c:formatCode>
                <c:ptCount val="19"/>
                <c:pt idx="0">
                  <c:v>307694</c:v>
                </c:pt>
                <c:pt idx="1">
                  <c:v>280594</c:v>
                </c:pt>
                <c:pt idx="2">
                  <c:v>256074</c:v>
                </c:pt>
                <c:pt idx="3">
                  <c:v>233058</c:v>
                </c:pt>
                <c:pt idx="4">
                  <c:v>209011</c:v>
                </c:pt>
                <c:pt idx="5">
                  <c:v>194386</c:v>
                </c:pt>
                <c:pt idx="6">
                  <c:v>190283</c:v>
                </c:pt>
                <c:pt idx="7">
                  <c:v>187498</c:v>
                </c:pt>
                <c:pt idx="8">
                  <c:v>181925</c:v>
                </c:pt>
                <c:pt idx="9">
                  <c:v>178923</c:v>
                </c:pt>
                <c:pt idx="10">
                  <c:v>172291</c:v>
                </c:pt>
                <c:pt idx="11">
                  <c:v>166440</c:v>
                </c:pt>
                <c:pt idx="12">
                  <c:v>142999</c:v>
                </c:pt>
                <c:pt idx="13">
                  <c:v>105538</c:v>
                </c:pt>
                <c:pt idx="14">
                  <c:v>89157</c:v>
                </c:pt>
                <c:pt idx="15">
                  <c:v>81304</c:v>
                </c:pt>
                <c:pt idx="16">
                  <c:v>79362</c:v>
                </c:pt>
                <c:pt idx="17">
                  <c:v>75157</c:v>
                </c:pt>
                <c:pt idx="18">
                  <c:v>57806</c:v>
                </c:pt>
              </c:numCache>
            </c:numRef>
          </c:val>
        </c:ser>
        <c:axId val="199284992"/>
        <c:axId val="199852032"/>
      </c:barChart>
      <c:catAx>
        <c:axId val="199284992"/>
        <c:scaling>
          <c:orientation val="maxMin"/>
        </c:scaling>
        <c:axPos val="l"/>
        <c:majorGridlines/>
        <c:tickLblPos val="nextTo"/>
        <c:spPr>
          <a:ln w="25400" cap="rnd">
            <a:solidFill>
              <a:srgbClr val="008000"/>
            </a:solidFill>
            <a:prstDash val="dash"/>
          </a:ln>
        </c:spPr>
        <c:txPr>
          <a:bodyPr rot="0" vert="horz" anchor="ctr" anchorCtr="0"/>
          <a:lstStyle/>
          <a:p>
            <a:pPr>
              <a:defRPr sz="1100"/>
            </a:pPr>
            <a:endParaRPr lang="it-IT"/>
          </a:p>
        </c:txPr>
        <c:crossAx val="199852032"/>
        <c:crosses val="autoZero"/>
        <c:auto val="1"/>
        <c:lblAlgn val="ctr"/>
        <c:lblOffset val="100"/>
      </c:catAx>
      <c:valAx>
        <c:axId val="199852032"/>
        <c:scaling>
          <c:orientation val="minMax"/>
          <c:max val="350000"/>
        </c:scaling>
        <c:axPos val="t"/>
        <c:majorGridlines>
          <c:spPr>
            <a:ln>
              <a:prstDash val="dash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99284992"/>
        <c:crosses val="autoZero"/>
        <c:crossBetween val="between"/>
        <c:majorUnit val="50000"/>
        <c:dispUnits>
          <c:builtInUnit val="thousands"/>
        </c:dispUnits>
      </c:valAx>
    </c:plotArea>
    <c:plotVisOnly val="1"/>
  </c:chart>
  <c:spPr>
    <a:solidFill>
      <a:schemeClr val="bg1"/>
    </a:solidFill>
    <a:ln w="25400" cap="rnd">
      <a:solidFill>
        <a:srgbClr val="008000"/>
      </a:solidFill>
      <a:prstDash val="dash"/>
    </a:ln>
  </c:sp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365234860416506"/>
          <c:y val="3.7763672398093112E-2"/>
          <c:w val="0.750781091982897"/>
          <c:h val="0.84956076918956558"/>
        </c:manualLayout>
      </c:layout>
      <c:barChart>
        <c:barDir val="col"/>
        <c:grouping val="clustered"/>
        <c:ser>
          <c:idx val="4"/>
          <c:order val="0"/>
          <c:tx>
            <c:strRef>
              <c:f>graf_totali!$A$164</c:f>
              <c:strCache>
                <c:ptCount val="1"/>
                <c:pt idx="0">
                  <c:v>JUNIOR</c:v>
                </c:pt>
              </c:strCache>
            </c:strRef>
          </c:tx>
          <c:spPr>
            <a:solidFill>
              <a:srgbClr val="66FFFF"/>
            </a:solidFill>
            <a:ln>
              <a:solidFill>
                <a:schemeClr val="tx1"/>
              </a:solidFill>
            </a:ln>
          </c:spPr>
          <c:trendline>
            <c:spPr>
              <a:ln w="50800">
                <a:solidFill>
                  <a:srgbClr val="C00000"/>
                </a:solidFill>
                <a:prstDash val="sysDot"/>
              </a:ln>
            </c:spPr>
            <c:trendlineType val="linear"/>
          </c:trendline>
          <c:cat>
            <c:numRef>
              <c:f>graf_totali!$B$162:$L$162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graf_totali!$B$164:$L$164</c:f>
              <c:numCache>
                <c:formatCode>0</c:formatCode>
                <c:ptCount val="11"/>
                <c:pt idx="0">
                  <c:v>337</c:v>
                </c:pt>
                <c:pt idx="1">
                  <c:v>203</c:v>
                </c:pt>
                <c:pt idx="2">
                  <c:v>473</c:v>
                </c:pt>
                <c:pt idx="3">
                  <c:v>319</c:v>
                </c:pt>
                <c:pt idx="4">
                  <c:v>258</c:v>
                </c:pt>
                <c:pt idx="5">
                  <c:v>202</c:v>
                </c:pt>
                <c:pt idx="6">
                  <c:v>185</c:v>
                </c:pt>
                <c:pt idx="7">
                  <c:v>224</c:v>
                </c:pt>
                <c:pt idx="8">
                  <c:v>221</c:v>
                </c:pt>
                <c:pt idx="9">
                  <c:v>146</c:v>
                </c:pt>
                <c:pt idx="10">
                  <c:v>103</c:v>
                </c:pt>
              </c:numCache>
            </c:numRef>
          </c:val>
        </c:ser>
        <c:ser>
          <c:idx val="5"/>
          <c:order val="1"/>
          <c:tx>
            <c:strRef>
              <c:f>graf_totali!$A$165</c:f>
              <c:strCache>
                <c:ptCount val="1"/>
                <c:pt idx="0">
                  <c:v>ASSOLUTI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</c:spPr>
          <c:trendline>
            <c:spPr>
              <a:ln w="50800">
                <a:solidFill>
                  <a:srgbClr val="FF66FF"/>
                </a:solidFill>
                <a:prstDash val="sysDot"/>
              </a:ln>
            </c:spPr>
            <c:trendlineType val="linear"/>
          </c:trendline>
          <c:cat>
            <c:numRef>
              <c:f>graf_totali!$B$162:$L$162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graf_totali!$B$165:$L$165</c:f>
              <c:numCache>
                <c:formatCode>0</c:formatCode>
                <c:ptCount val="11"/>
                <c:pt idx="0">
                  <c:v>922</c:v>
                </c:pt>
                <c:pt idx="1">
                  <c:v>484</c:v>
                </c:pt>
                <c:pt idx="2">
                  <c:v>916</c:v>
                </c:pt>
                <c:pt idx="3">
                  <c:v>457</c:v>
                </c:pt>
                <c:pt idx="4">
                  <c:v>355</c:v>
                </c:pt>
                <c:pt idx="5">
                  <c:v>303</c:v>
                </c:pt>
                <c:pt idx="6">
                  <c:v>318</c:v>
                </c:pt>
                <c:pt idx="7">
                  <c:v>382</c:v>
                </c:pt>
                <c:pt idx="8">
                  <c:v>385</c:v>
                </c:pt>
                <c:pt idx="9">
                  <c:v>364</c:v>
                </c:pt>
                <c:pt idx="10">
                  <c:v>297</c:v>
                </c:pt>
              </c:numCache>
            </c:numRef>
          </c:val>
        </c:ser>
        <c:ser>
          <c:idx val="7"/>
          <c:order val="2"/>
          <c:tx>
            <c:strRef>
              <c:f>graf_totali!$A$166</c:f>
              <c:strCache>
                <c:ptCount val="1"/>
                <c:pt idx="0">
                  <c:v>MASTER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cat>
            <c:numRef>
              <c:f>graf_totali!$B$162:$L$162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graf_totali!$B$166:$L$166</c:f>
              <c:numCache>
                <c:formatCode>0</c:formatCode>
                <c:ptCount val="11"/>
                <c:pt idx="0">
                  <c:v>1149</c:v>
                </c:pt>
                <c:pt idx="1">
                  <c:v>631</c:v>
                </c:pt>
                <c:pt idx="2">
                  <c:v>1161</c:v>
                </c:pt>
                <c:pt idx="3">
                  <c:v>674</c:v>
                </c:pt>
                <c:pt idx="4">
                  <c:v>687</c:v>
                </c:pt>
                <c:pt idx="5">
                  <c:v>472</c:v>
                </c:pt>
                <c:pt idx="6">
                  <c:v>447</c:v>
                </c:pt>
                <c:pt idx="7">
                  <c:v>480</c:v>
                </c:pt>
                <c:pt idx="8">
                  <c:v>452</c:v>
                </c:pt>
                <c:pt idx="9">
                  <c:v>434</c:v>
                </c:pt>
                <c:pt idx="10">
                  <c:v>360</c:v>
                </c:pt>
              </c:numCache>
            </c:numRef>
          </c:val>
        </c:ser>
        <c:ser>
          <c:idx val="8"/>
          <c:order val="3"/>
          <c:tx>
            <c:strRef>
              <c:f>graf_totali!$A$167</c:f>
              <c:strCache>
                <c:ptCount val="1"/>
                <c:pt idx="0">
                  <c:v>NO AGO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  <a:prstDash val="sysDash"/>
            </a:ln>
          </c:spPr>
          <c:trendline>
            <c:spPr>
              <a:ln w="50800">
                <a:solidFill>
                  <a:srgbClr val="777777"/>
                </a:solidFill>
                <a:prstDash val="sysDot"/>
              </a:ln>
            </c:spPr>
            <c:trendlineType val="linear"/>
          </c:trendline>
          <c:cat>
            <c:numRef>
              <c:f>graf_totali!$B$162:$L$162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graf_totali!$B$167:$L$167</c:f>
              <c:numCache>
                <c:formatCode>0</c:formatCode>
                <c:ptCount val="11"/>
                <c:pt idx="0">
                  <c:v>129</c:v>
                </c:pt>
                <c:pt idx="1">
                  <c:v>83</c:v>
                </c:pt>
                <c:pt idx="2">
                  <c:v>125</c:v>
                </c:pt>
                <c:pt idx="3">
                  <c:v>96</c:v>
                </c:pt>
                <c:pt idx="4">
                  <c:v>72</c:v>
                </c:pt>
                <c:pt idx="5">
                  <c:v>73</c:v>
                </c:pt>
                <c:pt idx="6">
                  <c:v>55</c:v>
                </c:pt>
                <c:pt idx="7">
                  <c:v>129</c:v>
                </c:pt>
                <c:pt idx="8">
                  <c:v>103</c:v>
                </c:pt>
                <c:pt idx="9">
                  <c:v>46</c:v>
                </c:pt>
                <c:pt idx="10">
                  <c:v>80</c:v>
                </c:pt>
              </c:numCache>
            </c:numRef>
          </c:val>
        </c:ser>
        <c:ser>
          <c:idx val="0"/>
          <c:order val="4"/>
          <c:tx>
            <c:strRef>
              <c:f>graf_totali!$A$168</c:f>
              <c:strCache>
                <c:ptCount val="1"/>
              </c:strCache>
            </c:strRef>
          </c:tx>
          <c:cat>
            <c:numRef>
              <c:f>graf_totali!$B$162:$L$162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graf_totali!$B$168:$L$168</c:f>
            </c:numRef>
          </c:val>
        </c:ser>
        <c:gapWidth val="108"/>
        <c:overlap val="-59"/>
        <c:axId val="140088832"/>
        <c:axId val="140090368"/>
      </c:barChart>
      <c:barChart>
        <c:barDir val="col"/>
        <c:grouping val="clustered"/>
        <c:ser>
          <c:idx val="1"/>
          <c:order val="5"/>
          <c:tx>
            <c:v>MEDIE (Partec./gara)</c:v>
          </c:tx>
          <c:spPr>
            <a:noFill/>
            <a:ln w="12700">
              <a:solidFill>
                <a:srgbClr val="00CC00"/>
              </a:solidFill>
              <a:prstDash val="lgDash"/>
            </a:ln>
          </c:spPr>
          <c:trendline>
            <c:spPr>
              <a:ln w="50800">
                <a:solidFill>
                  <a:srgbClr val="008000"/>
                </a:solidFill>
                <a:prstDash val="sysDot"/>
              </a:ln>
            </c:spPr>
            <c:trendlineType val="linear"/>
          </c:trendline>
          <c:cat>
            <c:numRef>
              <c:f>graf_totali!$B$162:$L$162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graf_totali!$B$170:$L$170</c:f>
              <c:numCache>
                <c:formatCode>0</c:formatCode>
                <c:ptCount val="11"/>
                <c:pt idx="0">
                  <c:v>140.94444444444446</c:v>
                </c:pt>
                <c:pt idx="1">
                  <c:v>140.1</c:v>
                </c:pt>
                <c:pt idx="2">
                  <c:v>191.07142857142861</c:v>
                </c:pt>
                <c:pt idx="3">
                  <c:v>193.25</c:v>
                </c:pt>
                <c:pt idx="4">
                  <c:v>152.44444444444446</c:v>
                </c:pt>
                <c:pt idx="5">
                  <c:v>175</c:v>
                </c:pt>
                <c:pt idx="6">
                  <c:v>143.57142857142861</c:v>
                </c:pt>
                <c:pt idx="7">
                  <c:v>173.57142857142861</c:v>
                </c:pt>
                <c:pt idx="8">
                  <c:v>165.85714285714499</c:v>
                </c:pt>
                <c:pt idx="9">
                  <c:v>141.42857142857142</c:v>
                </c:pt>
                <c:pt idx="10">
                  <c:v>140</c:v>
                </c:pt>
              </c:numCache>
            </c:numRef>
          </c:val>
        </c:ser>
        <c:gapWidth val="500"/>
        <c:overlap val="-100"/>
        <c:axId val="140096640"/>
        <c:axId val="140098176"/>
      </c:barChart>
      <c:catAx>
        <c:axId val="140088832"/>
        <c:scaling>
          <c:orientation val="minMax"/>
        </c:scaling>
        <c:axPos val="b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 rot="-5400000"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140090368"/>
        <c:crosses val="autoZero"/>
        <c:auto val="1"/>
        <c:lblAlgn val="ctr"/>
        <c:lblOffset val="100"/>
      </c:catAx>
      <c:valAx>
        <c:axId val="140090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 sz="14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N° Partecipanti </a:t>
                </a:r>
              </a:p>
            </c:rich>
          </c:tx>
          <c:layout>
            <c:manualLayout>
              <c:xMode val="edge"/>
              <c:yMode val="edge"/>
              <c:x val="7.0176101832307132E-3"/>
              <c:y val="0.33122336954736092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140088832"/>
        <c:crosses val="autoZero"/>
        <c:crossBetween val="between"/>
      </c:valAx>
      <c:catAx>
        <c:axId val="140096640"/>
        <c:scaling>
          <c:orientation val="minMax"/>
        </c:scaling>
        <c:delete val="1"/>
        <c:axPos val="b"/>
        <c:numFmt formatCode="General" sourceLinked="1"/>
        <c:tickLblPos val="none"/>
        <c:crossAx val="140098176"/>
        <c:crosses val="autoZero"/>
        <c:auto val="1"/>
        <c:lblAlgn val="ctr"/>
        <c:lblOffset val="100"/>
      </c:catAx>
      <c:valAx>
        <c:axId val="14009817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 sz="14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Medie (Partecipanti/gara)</a:t>
                </a:r>
              </a:p>
            </c:rich>
          </c:tx>
          <c:layout>
            <c:manualLayout>
              <c:xMode val="edge"/>
              <c:yMode val="edge"/>
              <c:x val="0.95789742497747365"/>
              <c:y val="0.24832980216595651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400" b="1">
                <a:solidFill>
                  <a:srgbClr val="008000"/>
                </a:solidFill>
              </a:defRPr>
            </a:pPr>
            <a:endParaRPr lang="it-IT"/>
          </a:p>
        </c:txPr>
        <c:crossAx val="140096640"/>
        <c:crosses val="max"/>
        <c:crossBetween val="between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40000858824199581"/>
          <c:y val="2.7424164192590677E-2"/>
          <c:w val="0.40863609077245988"/>
          <c:h val="0.1331184114280797"/>
        </c:manualLayout>
      </c:layout>
      <c:spPr>
        <a:solidFill>
          <a:sysClr val="window" lastClr="FFFFFF"/>
        </a:solidFill>
        <a:ln>
          <a:solidFill>
            <a:srgbClr val="FF0000"/>
          </a:solidFill>
        </a:ln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</c:chart>
  <c:externalData r:id="rId2"/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282100232994029E-2"/>
          <c:y val="4.0557137868726924E-2"/>
          <c:w val="0.85822472190976129"/>
          <c:h val="0.55109296039487665"/>
        </c:manualLayout>
      </c:layout>
      <c:barChart>
        <c:barDir val="col"/>
        <c:grouping val="clustered"/>
        <c:ser>
          <c:idx val="0"/>
          <c:order val="0"/>
          <c:tx>
            <c:v>Lombardi</c:v>
          </c:tx>
          <c:spPr>
            <a:solidFill>
              <a:srgbClr val="00B050"/>
            </a:solidFill>
          </c:spPr>
          <c:cat>
            <c:strRef>
              <c:f>'CO 2° 3° Liv.'!$C$5:$C$16</c:f>
              <c:strCache>
                <c:ptCount val="12"/>
                <c:pt idx="0">
                  <c:v>Selva di CLUSONE (BG)</c:v>
                </c:pt>
                <c:pt idx="1">
                  <c:v>Boschi di CARREGA (PR)</c:v>
                </c:pt>
                <c:pt idx="2">
                  <c:v>BRESCIA (BS)</c:v>
                </c:pt>
                <c:pt idx="3">
                  <c:v>PADERNO Dugnano (MI)</c:v>
                </c:pt>
                <c:pt idx="4">
                  <c:v>MARZIO (VA)</c:v>
                </c:pt>
                <c:pt idx="5">
                  <c:v>SESTO CALENDE (VA)</c:v>
                </c:pt>
                <c:pt idx="6">
                  <c:v>CUNARDO (VA)</c:v>
                </c:pt>
                <c:pt idx="7">
                  <c:v>TAINO (VA)</c:v>
                </c:pt>
                <c:pt idx="8">
                  <c:v>MILANO (MI)</c:v>
                </c:pt>
                <c:pt idx="9">
                  <c:v>PIANI RESINELLI (LC)</c:v>
                </c:pt>
                <c:pt idx="10">
                  <c:v>APRICA (1)</c:v>
                </c:pt>
                <c:pt idx="11">
                  <c:v>APRICA (2)</c:v>
                </c:pt>
              </c:strCache>
            </c:strRef>
          </c:cat>
          <c:val>
            <c:numRef>
              <c:f>'CO 2° 3° Liv.'!$H$5:$H$16</c:f>
              <c:numCache>
                <c:formatCode>0</c:formatCode>
                <c:ptCount val="12"/>
                <c:pt idx="0">
                  <c:v>112</c:v>
                </c:pt>
                <c:pt idx="1">
                  <c:v>89</c:v>
                </c:pt>
                <c:pt idx="2">
                  <c:v>48</c:v>
                </c:pt>
                <c:pt idx="3">
                  <c:v>148</c:v>
                </c:pt>
                <c:pt idx="4">
                  <c:v>101</c:v>
                </c:pt>
                <c:pt idx="5">
                  <c:v>40</c:v>
                </c:pt>
                <c:pt idx="6">
                  <c:v>38</c:v>
                </c:pt>
                <c:pt idx="7">
                  <c:v>4</c:v>
                </c:pt>
                <c:pt idx="8">
                  <c:v>46</c:v>
                </c:pt>
                <c:pt idx="9">
                  <c:v>133</c:v>
                </c:pt>
                <c:pt idx="10">
                  <c:v>43</c:v>
                </c:pt>
                <c:pt idx="11">
                  <c:v>47</c:v>
                </c:pt>
              </c:numCache>
            </c:numRef>
          </c:val>
        </c:ser>
        <c:ser>
          <c:idx val="1"/>
          <c:order val="1"/>
          <c:tx>
            <c:v>altri ITA</c:v>
          </c:tx>
          <c:cat>
            <c:strRef>
              <c:f>'CO 2° 3° Liv.'!$C$5:$C$16</c:f>
              <c:strCache>
                <c:ptCount val="12"/>
                <c:pt idx="0">
                  <c:v>Selva di CLUSONE (BG)</c:v>
                </c:pt>
                <c:pt idx="1">
                  <c:v>Boschi di CARREGA (PR)</c:v>
                </c:pt>
                <c:pt idx="2">
                  <c:v>BRESCIA (BS)</c:v>
                </c:pt>
                <c:pt idx="3">
                  <c:v>PADERNO Dugnano (MI)</c:v>
                </c:pt>
                <c:pt idx="4">
                  <c:v>MARZIO (VA)</c:v>
                </c:pt>
                <c:pt idx="5">
                  <c:v>SESTO CALENDE (VA)</c:v>
                </c:pt>
                <c:pt idx="6">
                  <c:v>CUNARDO (VA)</c:v>
                </c:pt>
                <c:pt idx="7">
                  <c:v>TAINO (VA)</c:v>
                </c:pt>
                <c:pt idx="8">
                  <c:v>MILANO (MI)</c:v>
                </c:pt>
                <c:pt idx="9">
                  <c:v>PIANI RESINELLI (LC)</c:v>
                </c:pt>
                <c:pt idx="10">
                  <c:v>APRICA (1)</c:v>
                </c:pt>
                <c:pt idx="11">
                  <c:v>APRICA (2)</c:v>
                </c:pt>
              </c:strCache>
            </c:strRef>
          </c:cat>
          <c:val>
            <c:numRef>
              <c:f>'CO 2° 3° Liv.'!$I$5:$I$16</c:f>
              <c:numCache>
                <c:formatCode>0</c:formatCode>
                <c:ptCount val="12"/>
                <c:pt idx="0">
                  <c:v>63</c:v>
                </c:pt>
                <c:pt idx="1">
                  <c:v>99</c:v>
                </c:pt>
                <c:pt idx="2">
                  <c:v>149</c:v>
                </c:pt>
                <c:pt idx="3">
                  <c:v>21</c:v>
                </c:pt>
                <c:pt idx="4">
                  <c:v>1</c:v>
                </c:pt>
                <c:pt idx="5">
                  <c:v>26</c:v>
                </c:pt>
                <c:pt idx="6">
                  <c:v>17</c:v>
                </c:pt>
                <c:pt idx="7">
                  <c:v>13</c:v>
                </c:pt>
                <c:pt idx="8">
                  <c:v>27</c:v>
                </c:pt>
                <c:pt idx="9">
                  <c:v>20</c:v>
                </c:pt>
                <c:pt idx="10">
                  <c:v>122</c:v>
                </c:pt>
                <c:pt idx="11">
                  <c:v>122</c:v>
                </c:pt>
              </c:numCache>
            </c:numRef>
          </c:val>
        </c:ser>
        <c:ser>
          <c:idx val="2"/>
          <c:order val="2"/>
          <c:tx>
            <c:v>Stranieri</c:v>
          </c:tx>
          <c:spPr>
            <a:solidFill>
              <a:schemeClr val="bg1">
                <a:lumMod val="75000"/>
              </a:schemeClr>
            </a:solidFill>
          </c:spPr>
          <c:cat>
            <c:strRef>
              <c:f>'CO 2° 3° Liv.'!$C$5:$C$16</c:f>
              <c:strCache>
                <c:ptCount val="12"/>
                <c:pt idx="0">
                  <c:v>Selva di CLUSONE (BG)</c:v>
                </c:pt>
                <c:pt idx="1">
                  <c:v>Boschi di CARREGA (PR)</c:v>
                </c:pt>
                <c:pt idx="2">
                  <c:v>BRESCIA (BS)</c:v>
                </c:pt>
                <c:pt idx="3">
                  <c:v>PADERNO Dugnano (MI)</c:v>
                </c:pt>
                <c:pt idx="4">
                  <c:v>MARZIO (VA)</c:v>
                </c:pt>
                <c:pt idx="5">
                  <c:v>SESTO CALENDE (VA)</c:v>
                </c:pt>
                <c:pt idx="6">
                  <c:v>CUNARDO (VA)</c:v>
                </c:pt>
                <c:pt idx="7">
                  <c:v>TAINO (VA)</c:v>
                </c:pt>
                <c:pt idx="8">
                  <c:v>MILANO (MI)</c:v>
                </c:pt>
                <c:pt idx="9">
                  <c:v>PIANI RESINELLI (LC)</c:v>
                </c:pt>
                <c:pt idx="10">
                  <c:v>APRICA (1)</c:v>
                </c:pt>
                <c:pt idx="11">
                  <c:v>APRICA (2)</c:v>
                </c:pt>
              </c:strCache>
            </c:strRef>
          </c:cat>
          <c:val>
            <c:numRef>
              <c:f>'CO 2° 3° Liv.'!$J$5:$J$16</c:f>
              <c:numCache>
                <c:formatCode>0</c:formatCode>
                <c:ptCount val="12"/>
                <c:pt idx="0">
                  <c:v>0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232</c:v>
                </c:pt>
                <c:pt idx="5">
                  <c:v>69</c:v>
                </c:pt>
                <c:pt idx="6">
                  <c:v>69</c:v>
                </c:pt>
                <c:pt idx="7">
                  <c:v>40</c:v>
                </c:pt>
                <c:pt idx="8">
                  <c:v>64</c:v>
                </c:pt>
                <c:pt idx="9">
                  <c:v>0</c:v>
                </c:pt>
                <c:pt idx="10">
                  <c:v>283</c:v>
                </c:pt>
                <c:pt idx="11">
                  <c:v>286</c:v>
                </c:pt>
              </c:numCache>
            </c:numRef>
          </c:val>
        </c:ser>
        <c:ser>
          <c:idx val="3"/>
          <c:order val="3"/>
          <c:tx>
            <c:v>TOTALI</c:v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'CO 2° 3° Liv.'!$C$5:$C$16</c:f>
              <c:strCache>
                <c:ptCount val="12"/>
                <c:pt idx="0">
                  <c:v>Selva di CLUSONE (BG)</c:v>
                </c:pt>
                <c:pt idx="1">
                  <c:v>Boschi di CARREGA (PR)</c:v>
                </c:pt>
                <c:pt idx="2">
                  <c:v>BRESCIA (BS)</c:v>
                </c:pt>
                <c:pt idx="3">
                  <c:v>PADERNO Dugnano (MI)</c:v>
                </c:pt>
                <c:pt idx="4">
                  <c:v>MARZIO (VA)</c:v>
                </c:pt>
                <c:pt idx="5">
                  <c:v>SESTO CALENDE (VA)</c:v>
                </c:pt>
                <c:pt idx="6">
                  <c:v>CUNARDO (VA)</c:v>
                </c:pt>
                <c:pt idx="7">
                  <c:v>TAINO (VA)</c:v>
                </c:pt>
                <c:pt idx="8">
                  <c:v>MILANO (MI)</c:v>
                </c:pt>
                <c:pt idx="9">
                  <c:v>PIANI RESINELLI (LC)</c:v>
                </c:pt>
                <c:pt idx="10">
                  <c:v>APRICA (1)</c:v>
                </c:pt>
                <c:pt idx="11">
                  <c:v>APRICA (2)</c:v>
                </c:pt>
              </c:strCache>
            </c:strRef>
          </c:cat>
          <c:val>
            <c:numRef>
              <c:f>'CO 2° 3° Liv.'!$K$5:$K$16</c:f>
              <c:numCache>
                <c:formatCode>0</c:formatCode>
                <c:ptCount val="12"/>
                <c:pt idx="0">
                  <c:v>175</c:v>
                </c:pt>
                <c:pt idx="1">
                  <c:v>202</c:v>
                </c:pt>
                <c:pt idx="2">
                  <c:v>197</c:v>
                </c:pt>
                <c:pt idx="3">
                  <c:v>169</c:v>
                </c:pt>
                <c:pt idx="4">
                  <c:v>334</c:v>
                </c:pt>
                <c:pt idx="5">
                  <c:v>135</c:v>
                </c:pt>
                <c:pt idx="6">
                  <c:v>124</c:v>
                </c:pt>
                <c:pt idx="7">
                  <c:v>57</c:v>
                </c:pt>
                <c:pt idx="8">
                  <c:v>137</c:v>
                </c:pt>
                <c:pt idx="9">
                  <c:v>153</c:v>
                </c:pt>
                <c:pt idx="10">
                  <c:v>448</c:v>
                </c:pt>
                <c:pt idx="11">
                  <c:v>455</c:v>
                </c:pt>
              </c:numCache>
            </c:numRef>
          </c:val>
        </c:ser>
        <c:axId val="140286976"/>
        <c:axId val="140301056"/>
      </c:barChart>
      <c:catAx>
        <c:axId val="140286976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 anchor="ctr" anchorCtr="0"/>
          <a:lstStyle/>
          <a:p>
            <a:pPr>
              <a:defRPr sz="1100" b="1" baseline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140301056"/>
        <c:crosses val="autoZero"/>
        <c:auto val="1"/>
        <c:lblAlgn val="ctr"/>
        <c:lblOffset val="100"/>
      </c:catAx>
      <c:valAx>
        <c:axId val="140301056"/>
        <c:scaling>
          <c:orientation val="minMax"/>
          <c:min val="0"/>
        </c:scaling>
        <c:axPos val="l"/>
        <c:majorGridlines>
          <c:spPr>
            <a:ln>
              <a:prstDash val="dash"/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4028697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1236257967753773"/>
          <c:y val="6.3493198717448129E-2"/>
          <c:w val="0.30789113860767431"/>
          <c:h val="0.15394596887510381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</c:chart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en-US" sz="3600" baseline="0"/>
              <a:t>W</a:t>
            </a:r>
            <a:endParaRPr lang="en-US" sz="3600"/>
          </a:p>
        </c:rich>
      </c:tx>
      <c:layout>
        <c:manualLayout>
          <c:xMode val="edge"/>
          <c:yMode val="edge"/>
          <c:x val="0.84975904214139975"/>
          <c:y val="2.8537841502536002E-3"/>
        </c:manualLayout>
      </c:layout>
      <c:spPr>
        <a:solidFill>
          <a:sysClr val="window" lastClr="FFFFFF"/>
        </a:solidFill>
        <a:ln>
          <a:solidFill>
            <a:srgbClr val="FF0000"/>
          </a:solidFill>
        </a:ln>
      </c:spPr>
    </c:title>
    <c:plotArea>
      <c:layout>
        <c:manualLayout>
          <c:layoutTarget val="inner"/>
          <c:xMode val="edge"/>
          <c:yMode val="edge"/>
          <c:x val="0.13943285214348244"/>
          <c:y val="6.9556088097683474E-2"/>
          <c:w val="0.83521762904636421"/>
          <c:h val="0.7851857240671003"/>
        </c:manualLayout>
      </c:layout>
      <c:barChart>
        <c:barDir val="col"/>
        <c:grouping val="clustered"/>
        <c:ser>
          <c:idx val="2"/>
          <c:order val="0"/>
          <c:tx>
            <c:strRef>
              <c:f>'RANK IOF'!$E$6</c:f>
              <c:strCache>
                <c:ptCount val="1"/>
                <c:pt idx="0">
                  <c:v>POINTS</c:v>
                </c:pt>
              </c:strCache>
            </c:strRef>
          </c:tx>
          <c:spPr>
            <a:solidFill>
              <a:srgbClr val="FFCCFF"/>
            </a:solidFill>
            <a:ln w="19050">
              <a:solidFill>
                <a:schemeClr val="tx1"/>
              </a:solidFill>
            </a:ln>
          </c:spPr>
          <c:dLbls>
            <c:dLbl>
              <c:idx val="11"/>
              <c:spPr>
                <a:solidFill>
                  <a:srgbClr val="FFFF00"/>
                </a:solidFill>
              </c:spPr>
              <c:txPr>
                <a:bodyPr rot="-5400000"/>
                <a:lstStyle/>
                <a:p>
                  <a:pPr>
                    <a:defRPr b="1"/>
                  </a:pPr>
                  <a:endParaRPr lang="it-IT"/>
                </a:p>
              </c:txPr>
            </c:dLbl>
            <c:spPr>
              <a:solidFill>
                <a:schemeClr val="bg1"/>
              </a:solidFill>
            </c:spPr>
            <c:txPr>
              <a:bodyPr rot="-5400000"/>
              <a:lstStyle/>
              <a:p>
                <a:pPr>
                  <a:defRPr/>
                </a:pPr>
                <a:endParaRPr lang="it-IT"/>
              </a:p>
            </c:txPr>
            <c:showVal val="1"/>
          </c:dLbls>
          <c:cat>
            <c:strRef>
              <c:f>'RANK IOF'!$B$7:$B$21</c:f>
              <c:strCache>
                <c:ptCount val="15"/>
                <c:pt idx="0">
                  <c:v>SUI</c:v>
                </c:pt>
                <c:pt idx="1">
                  <c:v>SWE</c:v>
                </c:pt>
                <c:pt idx="2">
                  <c:v>FIN</c:v>
                </c:pt>
                <c:pt idx="3">
                  <c:v>NOR</c:v>
                </c:pt>
                <c:pt idx="4">
                  <c:v>RUS</c:v>
                </c:pt>
                <c:pt idx="5">
                  <c:v>GBR</c:v>
                </c:pt>
                <c:pt idx="6">
                  <c:v>CZE</c:v>
                </c:pt>
                <c:pt idx="7">
                  <c:v>DEN</c:v>
                </c:pt>
                <c:pt idx="8">
                  <c:v>AUS</c:v>
                </c:pt>
                <c:pt idx="9">
                  <c:v>FRA</c:v>
                </c:pt>
                <c:pt idx="10">
                  <c:v>EST</c:v>
                </c:pt>
                <c:pt idx="11">
                  <c:v>ITA</c:v>
                </c:pt>
                <c:pt idx="12">
                  <c:v>AUT</c:v>
                </c:pt>
                <c:pt idx="13">
                  <c:v>LAT</c:v>
                </c:pt>
                <c:pt idx="14">
                  <c:v>LTU</c:v>
                </c:pt>
              </c:strCache>
            </c:strRef>
          </c:cat>
          <c:val>
            <c:numRef>
              <c:f>'RANK IOF'!$E$7:$E$21</c:f>
              <c:numCache>
                <c:formatCode>General</c:formatCode>
                <c:ptCount val="15"/>
                <c:pt idx="0">
                  <c:v>155640</c:v>
                </c:pt>
                <c:pt idx="1">
                  <c:v>154194</c:v>
                </c:pt>
                <c:pt idx="2">
                  <c:v>148692</c:v>
                </c:pt>
                <c:pt idx="3">
                  <c:v>147918</c:v>
                </c:pt>
                <c:pt idx="4">
                  <c:v>141655</c:v>
                </c:pt>
                <c:pt idx="5">
                  <c:v>133582</c:v>
                </c:pt>
                <c:pt idx="6">
                  <c:v>131959</c:v>
                </c:pt>
                <c:pt idx="7">
                  <c:v>130017</c:v>
                </c:pt>
                <c:pt idx="8">
                  <c:v>109651</c:v>
                </c:pt>
                <c:pt idx="9">
                  <c:v>108459</c:v>
                </c:pt>
                <c:pt idx="10">
                  <c:v>108036</c:v>
                </c:pt>
                <c:pt idx="11">
                  <c:v>101718</c:v>
                </c:pt>
                <c:pt idx="12">
                  <c:v>99459</c:v>
                </c:pt>
                <c:pt idx="13">
                  <c:v>96574</c:v>
                </c:pt>
                <c:pt idx="14">
                  <c:v>94711</c:v>
                </c:pt>
              </c:numCache>
            </c:numRef>
          </c:val>
        </c:ser>
        <c:gapWidth val="256"/>
        <c:overlap val="-100"/>
        <c:axId val="140552448"/>
        <c:axId val="140562432"/>
      </c:barChart>
      <c:catAx>
        <c:axId val="140552448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 b="1"/>
            </a:pPr>
            <a:endParaRPr lang="it-IT"/>
          </a:p>
        </c:txPr>
        <c:crossAx val="140562432"/>
        <c:crosses val="autoZero"/>
        <c:auto val="1"/>
        <c:lblAlgn val="ctr"/>
        <c:lblOffset val="100"/>
      </c:catAx>
      <c:valAx>
        <c:axId val="140562432"/>
        <c:scaling>
          <c:orientation val="minMax"/>
        </c:scaling>
        <c:axPos val="l"/>
        <c:majorGridlines/>
        <c:numFmt formatCode="General" sourceLinked="1"/>
        <c:tickLblPos val="nextTo"/>
        <c:crossAx val="14055244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en-US" sz="3600" baseline="0"/>
              <a:t>M</a:t>
            </a:r>
            <a:endParaRPr lang="en-US" sz="3600"/>
          </a:p>
        </c:rich>
      </c:tx>
      <c:layout>
        <c:manualLayout>
          <c:xMode val="edge"/>
          <c:yMode val="edge"/>
          <c:x val="0.83434181056487866"/>
          <c:y val="2.853851390270723E-3"/>
        </c:manualLayout>
      </c:layout>
      <c:spPr>
        <a:solidFill>
          <a:sysClr val="window" lastClr="FFFFFF"/>
        </a:solidFill>
        <a:ln>
          <a:solidFill>
            <a:srgbClr val="FF0000"/>
          </a:solidFill>
        </a:ln>
      </c:spPr>
    </c:title>
    <c:plotArea>
      <c:layout>
        <c:manualLayout>
          <c:layoutTarget val="inner"/>
          <c:xMode val="edge"/>
          <c:yMode val="edge"/>
          <c:x val="0.13943285214348244"/>
          <c:y val="6.9556088097683474E-2"/>
          <c:w val="0.83521762904636399"/>
          <c:h val="0.7851857240671003"/>
        </c:manualLayout>
      </c:layout>
      <c:barChart>
        <c:barDir val="col"/>
        <c:grouping val="clustered"/>
        <c:ser>
          <c:idx val="2"/>
          <c:order val="0"/>
          <c:tx>
            <c:strRef>
              <c:f>'RANK IOF'!$E$6</c:f>
              <c:strCache>
                <c:ptCount val="1"/>
                <c:pt idx="0">
                  <c:v>POINTS</c:v>
                </c:pt>
              </c:strCache>
            </c:strRef>
          </c:tx>
          <c:spPr>
            <a:solidFill>
              <a:srgbClr val="FFFF99"/>
            </a:solidFill>
            <a:ln w="19050">
              <a:solidFill>
                <a:srgbClr val="0000FF"/>
              </a:solidFill>
            </a:ln>
          </c:spPr>
          <c:dLbls>
            <c:dLbl>
              <c:idx val="10"/>
              <c:spPr>
                <a:solidFill>
                  <a:srgbClr val="FFFF00"/>
                </a:solidFill>
              </c:spPr>
              <c:txPr>
                <a:bodyPr rot="-5400000"/>
                <a:lstStyle/>
                <a:p>
                  <a:pPr>
                    <a:defRPr b="1"/>
                  </a:pPr>
                  <a:endParaRPr lang="it-IT"/>
                </a:p>
              </c:txPr>
            </c:dLbl>
            <c:dLbl>
              <c:idx val="11"/>
              <c:spPr>
                <a:noFill/>
              </c:spPr>
              <c:txPr>
                <a:bodyPr rot="-5400000"/>
                <a:lstStyle/>
                <a:p>
                  <a:pPr>
                    <a:defRPr b="0"/>
                  </a:pPr>
                  <a:endParaRPr lang="it-IT"/>
                </a:p>
              </c:txPr>
            </c:dLbl>
            <c:spPr>
              <a:solidFill>
                <a:schemeClr val="bg1"/>
              </a:solidFill>
            </c:spPr>
            <c:txPr>
              <a:bodyPr rot="-5400000"/>
              <a:lstStyle/>
              <a:p>
                <a:pPr>
                  <a:defRPr/>
                </a:pPr>
                <a:endParaRPr lang="it-IT"/>
              </a:p>
            </c:txPr>
            <c:showVal val="1"/>
          </c:dLbls>
          <c:cat>
            <c:strRef>
              <c:f>'RANK IOF'!$H$7:$H$21</c:f>
              <c:strCache>
                <c:ptCount val="15"/>
                <c:pt idx="0">
                  <c:v>SUI</c:v>
                </c:pt>
                <c:pt idx="1">
                  <c:v>SWE</c:v>
                </c:pt>
                <c:pt idx="2">
                  <c:v>NOR</c:v>
                </c:pt>
                <c:pt idx="3">
                  <c:v>FIN</c:v>
                </c:pt>
                <c:pt idx="4">
                  <c:v>CZE</c:v>
                </c:pt>
                <c:pt idx="5">
                  <c:v>GBR</c:v>
                </c:pt>
                <c:pt idx="6">
                  <c:v>DEN</c:v>
                </c:pt>
                <c:pt idx="7">
                  <c:v>RUS</c:v>
                </c:pt>
                <c:pt idx="8">
                  <c:v>FRA</c:v>
                </c:pt>
                <c:pt idx="9">
                  <c:v>AUT</c:v>
                </c:pt>
                <c:pt idx="10">
                  <c:v>ITA</c:v>
                </c:pt>
                <c:pt idx="11">
                  <c:v>EST</c:v>
                </c:pt>
                <c:pt idx="12">
                  <c:v>AUS</c:v>
                </c:pt>
                <c:pt idx="13">
                  <c:v>LAT</c:v>
                </c:pt>
                <c:pt idx="14">
                  <c:v>GER</c:v>
                </c:pt>
              </c:strCache>
            </c:strRef>
          </c:cat>
          <c:val>
            <c:numRef>
              <c:f>'RANK IOF'!$K$7:$K$21</c:f>
              <c:numCache>
                <c:formatCode>General</c:formatCode>
                <c:ptCount val="15"/>
                <c:pt idx="0">
                  <c:v>162297</c:v>
                </c:pt>
                <c:pt idx="1">
                  <c:v>161249</c:v>
                </c:pt>
                <c:pt idx="2">
                  <c:v>156529</c:v>
                </c:pt>
                <c:pt idx="3">
                  <c:v>153519</c:v>
                </c:pt>
                <c:pt idx="4">
                  <c:v>146504</c:v>
                </c:pt>
                <c:pt idx="5">
                  <c:v>144179</c:v>
                </c:pt>
                <c:pt idx="6">
                  <c:v>137865</c:v>
                </c:pt>
                <c:pt idx="7">
                  <c:v>137068</c:v>
                </c:pt>
                <c:pt idx="8">
                  <c:v>130993</c:v>
                </c:pt>
                <c:pt idx="9">
                  <c:v>129606</c:v>
                </c:pt>
                <c:pt idx="10">
                  <c:v>128305</c:v>
                </c:pt>
                <c:pt idx="11">
                  <c:v>128096</c:v>
                </c:pt>
                <c:pt idx="12">
                  <c:v>122181</c:v>
                </c:pt>
                <c:pt idx="13">
                  <c:v>119435</c:v>
                </c:pt>
                <c:pt idx="14">
                  <c:v>116590</c:v>
                </c:pt>
              </c:numCache>
            </c:numRef>
          </c:val>
        </c:ser>
        <c:gapWidth val="256"/>
        <c:overlap val="-100"/>
        <c:axId val="140636544"/>
        <c:axId val="140638080"/>
      </c:barChart>
      <c:catAx>
        <c:axId val="140636544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/>
          <a:lstStyle/>
          <a:p>
            <a:pPr>
              <a:defRPr b="1"/>
            </a:pPr>
            <a:endParaRPr lang="it-IT"/>
          </a:p>
        </c:txPr>
        <c:crossAx val="140638080"/>
        <c:crosses val="autoZero"/>
        <c:auto val="1"/>
        <c:lblAlgn val="ctr"/>
        <c:lblOffset val="100"/>
      </c:catAx>
      <c:valAx>
        <c:axId val="140638080"/>
        <c:scaling>
          <c:orientation val="minMax"/>
        </c:scaling>
        <c:axPos val="l"/>
        <c:majorGridlines/>
        <c:numFmt formatCode="General" sourceLinked="1"/>
        <c:tickLblPos val="nextTo"/>
        <c:crossAx val="140636544"/>
        <c:crosses val="autoZero"/>
        <c:crossBetween val="between"/>
      </c:valAx>
    </c:plotArea>
    <c:plotVisOnly val="1"/>
    <c:dispBlanksAs val="gap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603881683629"/>
          <c:y val="0.31125300095781888"/>
          <c:w val="0.77873763462133772"/>
          <c:h val="0.65366794790461624"/>
        </c:manualLayout>
      </c:layout>
      <c:lineChart>
        <c:grouping val="standard"/>
        <c:ser>
          <c:idx val="0"/>
          <c:order val="0"/>
          <c:tx>
            <c:strRef>
              <c:f>'Rank Soc. CRL'!$C$6</c:f>
              <c:strCache>
                <c:ptCount val="1"/>
                <c:pt idx="0">
                  <c:v>GIOVANILI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c:spPr>
          </c:marker>
          <c:cat>
            <c:strRef>
              <c:f>'Rank Soc. CRL'!$B$7:$B$17</c:f>
              <c:strCache>
                <c:ptCount val="11"/>
                <c:pt idx="0">
                  <c:v>BESANESE</c:v>
                </c:pt>
                <c:pt idx="1">
                  <c:v>ORICOMO</c:v>
                </c:pt>
                <c:pt idx="2">
                  <c:v>PUNTO NORD</c:v>
                </c:pt>
                <c:pt idx="3">
                  <c:v>AGOROSSO</c:v>
                </c:pt>
                <c:pt idx="4">
                  <c:v>NIRVANA</c:v>
                </c:pt>
                <c:pt idx="5">
                  <c:v>UNIONE LOMB.</c:v>
                </c:pt>
                <c:pt idx="6">
                  <c:v>VIVAIO OR.</c:v>
                </c:pt>
                <c:pt idx="7">
                  <c:v>VARESE OR.</c:v>
                </c:pt>
                <c:pt idx="8">
                  <c:v>MONZA OK</c:v>
                </c:pt>
                <c:pt idx="9">
                  <c:v>TUMIZA</c:v>
                </c:pt>
                <c:pt idx="10">
                  <c:v>SESTO'76</c:v>
                </c:pt>
              </c:strCache>
            </c:strRef>
          </c:cat>
          <c:val>
            <c:numRef>
              <c:f>'Rank Soc. CRL'!$C$7:$C$17</c:f>
              <c:numCache>
                <c:formatCode>General</c:formatCode>
                <c:ptCount val="11"/>
                <c:pt idx="0">
                  <c:v>2</c:v>
                </c:pt>
                <c:pt idx="1">
                  <c:v>11</c:v>
                </c:pt>
                <c:pt idx="2">
                  <c:v>13</c:v>
                </c:pt>
                <c:pt idx="10">
                  <c:v>44</c:v>
                </c:pt>
              </c:numCache>
            </c:numRef>
          </c:val>
        </c:ser>
        <c:ser>
          <c:idx val="1"/>
          <c:order val="1"/>
          <c:tx>
            <c:strRef>
              <c:f>'Rank Soc. CRL'!$D$6</c:f>
              <c:strCache>
                <c:ptCount val="1"/>
                <c:pt idx="0">
                  <c:v>ASSOLUTI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strRef>
              <c:f>'Rank Soc. CRL'!$B$7:$B$17</c:f>
              <c:strCache>
                <c:ptCount val="11"/>
                <c:pt idx="0">
                  <c:v>BESANESE</c:v>
                </c:pt>
                <c:pt idx="1">
                  <c:v>ORICOMO</c:v>
                </c:pt>
                <c:pt idx="2">
                  <c:v>PUNTO NORD</c:v>
                </c:pt>
                <c:pt idx="3">
                  <c:v>AGOROSSO</c:v>
                </c:pt>
                <c:pt idx="4">
                  <c:v>NIRVANA</c:v>
                </c:pt>
                <c:pt idx="5">
                  <c:v>UNIONE LOMB.</c:v>
                </c:pt>
                <c:pt idx="6">
                  <c:v>VIVAIO OR.</c:v>
                </c:pt>
                <c:pt idx="7">
                  <c:v>VARESE OR.</c:v>
                </c:pt>
                <c:pt idx="8">
                  <c:v>MONZA OK</c:v>
                </c:pt>
                <c:pt idx="9">
                  <c:v>TUMIZA</c:v>
                </c:pt>
                <c:pt idx="10">
                  <c:v>SESTO'76</c:v>
                </c:pt>
              </c:strCache>
            </c:strRef>
          </c:cat>
          <c:val>
            <c:numRef>
              <c:f>'Rank Soc. CRL'!$D$7:$D$17</c:f>
              <c:numCache>
                <c:formatCode>General</c:formatCode>
                <c:ptCount val="11"/>
                <c:pt idx="0">
                  <c:v>1</c:v>
                </c:pt>
                <c:pt idx="1">
                  <c:v>56</c:v>
                </c:pt>
                <c:pt idx="2">
                  <c:v>26</c:v>
                </c:pt>
                <c:pt idx="3">
                  <c:v>12</c:v>
                </c:pt>
                <c:pt idx="4">
                  <c:v>17</c:v>
                </c:pt>
                <c:pt idx="5">
                  <c:v>46</c:v>
                </c:pt>
                <c:pt idx="9">
                  <c:v>59</c:v>
                </c:pt>
              </c:numCache>
            </c:numRef>
          </c:val>
        </c:ser>
        <c:ser>
          <c:idx val="2"/>
          <c:order val="2"/>
          <c:tx>
            <c:strRef>
              <c:f>'Rank Soc. CRL'!$E$6</c:f>
              <c:strCache>
                <c:ptCount val="1"/>
                <c:pt idx="0">
                  <c:v>VETERANI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9"/>
            <c:spPr>
              <a:solidFill>
                <a:srgbClr val="CCFFCC"/>
              </a:solidFill>
              <a:ln w="25400">
                <a:solidFill>
                  <a:srgbClr val="008000"/>
                </a:solidFill>
              </a:ln>
            </c:spPr>
          </c:marker>
          <c:cat>
            <c:strRef>
              <c:f>'Rank Soc. CRL'!$B$7:$B$17</c:f>
              <c:strCache>
                <c:ptCount val="11"/>
                <c:pt idx="0">
                  <c:v>BESANESE</c:v>
                </c:pt>
                <c:pt idx="1">
                  <c:v>ORICOMO</c:v>
                </c:pt>
                <c:pt idx="2">
                  <c:v>PUNTO NORD</c:v>
                </c:pt>
                <c:pt idx="3">
                  <c:v>AGOROSSO</c:v>
                </c:pt>
                <c:pt idx="4">
                  <c:v>NIRVANA</c:v>
                </c:pt>
                <c:pt idx="5">
                  <c:v>UNIONE LOMB.</c:v>
                </c:pt>
                <c:pt idx="6">
                  <c:v>VIVAIO OR.</c:v>
                </c:pt>
                <c:pt idx="7">
                  <c:v>VARESE OR.</c:v>
                </c:pt>
                <c:pt idx="8">
                  <c:v>MONZA OK</c:v>
                </c:pt>
                <c:pt idx="9">
                  <c:v>TUMIZA</c:v>
                </c:pt>
                <c:pt idx="10">
                  <c:v>SESTO'76</c:v>
                </c:pt>
              </c:strCache>
            </c:strRef>
          </c:cat>
          <c:val>
            <c:numRef>
              <c:f>'Rank Soc. CRL'!$E$7:$E$17</c:f>
              <c:numCache>
                <c:formatCode>General</c:formatCode>
                <c:ptCount val="11"/>
                <c:pt idx="0">
                  <c:v>2</c:v>
                </c:pt>
                <c:pt idx="1">
                  <c:v>39</c:v>
                </c:pt>
                <c:pt idx="2">
                  <c:v>27</c:v>
                </c:pt>
                <c:pt idx="3">
                  <c:v>20</c:v>
                </c:pt>
                <c:pt idx="4">
                  <c:v>15</c:v>
                </c:pt>
                <c:pt idx="5">
                  <c:v>23</c:v>
                </c:pt>
                <c:pt idx="6">
                  <c:v>29</c:v>
                </c:pt>
                <c:pt idx="7">
                  <c:v>34</c:v>
                </c:pt>
                <c:pt idx="8">
                  <c:v>47</c:v>
                </c:pt>
                <c:pt idx="9">
                  <c:v>51</c:v>
                </c:pt>
                <c:pt idx="10">
                  <c:v>70</c:v>
                </c:pt>
              </c:numCache>
            </c:numRef>
          </c:val>
        </c:ser>
        <c:marker val="1"/>
        <c:axId val="142881152"/>
        <c:axId val="142883072"/>
      </c:lineChart>
      <c:lineChart>
        <c:grouping val="standard"/>
        <c:ser>
          <c:idx val="3"/>
          <c:order val="3"/>
          <c:tx>
            <c:strRef>
              <c:f>'Rank Soc. CRL'!$F$6</c:f>
              <c:strCache>
                <c:ptCount val="1"/>
                <c:pt idx="0">
                  <c:v>GENERALE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FFFF00"/>
              </a:solidFill>
              <a:ln w="25400">
                <a:solidFill>
                  <a:srgbClr val="0066FF"/>
                </a:solidFill>
              </a:ln>
            </c:spPr>
          </c:marker>
          <c:cat>
            <c:strRef>
              <c:f>'Rank Soc. CRL'!$B$7:$B$17</c:f>
              <c:strCache>
                <c:ptCount val="11"/>
                <c:pt idx="0">
                  <c:v>BESANESE</c:v>
                </c:pt>
                <c:pt idx="1">
                  <c:v>ORICOMO</c:v>
                </c:pt>
                <c:pt idx="2">
                  <c:v>PUNTO NORD</c:v>
                </c:pt>
                <c:pt idx="3">
                  <c:v>AGOROSSO</c:v>
                </c:pt>
                <c:pt idx="4">
                  <c:v>NIRVANA</c:v>
                </c:pt>
                <c:pt idx="5">
                  <c:v>UNIONE LOMB.</c:v>
                </c:pt>
                <c:pt idx="6">
                  <c:v>VIVAIO OR.</c:v>
                </c:pt>
                <c:pt idx="7">
                  <c:v>VARESE OR.</c:v>
                </c:pt>
                <c:pt idx="8">
                  <c:v>MONZA OK</c:v>
                </c:pt>
                <c:pt idx="9">
                  <c:v>TUMIZA</c:v>
                </c:pt>
                <c:pt idx="10">
                  <c:v>SESTO'76</c:v>
                </c:pt>
              </c:strCache>
            </c:strRef>
          </c:cat>
          <c:val>
            <c:numRef>
              <c:f>'Rank Soc. CRL'!$F$7:$F$17</c:f>
              <c:numCache>
                <c:formatCode>General</c:formatCode>
                <c:ptCount val="11"/>
                <c:pt idx="0">
                  <c:v>1</c:v>
                </c:pt>
                <c:pt idx="1">
                  <c:v>16</c:v>
                </c:pt>
                <c:pt idx="2">
                  <c:v>21</c:v>
                </c:pt>
                <c:pt idx="3">
                  <c:v>26</c:v>
                </c:pt>
                <c:pt idx="4">
                  <c:v>30</c:v>
                </c:pt>
                <c:pt idx="5">
                  <c:v>43</c:v>
                </c:pt>
                <c:pt idx="6">
                  <c:v>52</c:v>
                </c:pt>
                <c:pt idx="7">
                  <c:v>57</c:v>
                </c:pt>
                <c:pt idx="8">
                  <c:v>67</c:v>
                </c:pt>
                <c:pt idx="9">
                  <c:v>68</c:v>
                </c:pt>
                <c:pt idx="10">
                  <c:v>75</c:v>
                </c:pt>
              </c:numCache>
            </c:numRef>
          </c:val>
        </c:ser>
        <c:marker val="1"/>
        <c:axId val="142889344"/>
        <c:axId val="142890880"/>
      </c:lineChart>
      <c:catAx>
        <c:axId val="142881152"/>
        <c:scaling>
          <c:orientation val="minMax"/>
        </c:scaling>
        <c:axPos val="t"/>
        <c:majorGridlines/>
        <c:numFmt formatCode="General" sourceLinked="1"/>
        <c:tickLblPos val="low"/>
        <c:txPr>
          <a:bodyPr rot="-5400000"/>
          <a:lstStyle/>
          <a:p>
            <a:pPr>
              <a:defRPr sz="1400" b="1">
                <a:solidFill>
                  <a:srgbClr val="008000"/>
                </a:solidFill>
              </a:defRPr>
            </a:pPr>
            <a:endParaRPr lang="it-IT"/>
          </a:p>
        </c:txPr>
        <c:crossAx val="142883072"/>
        <c:crosses val="autoZero"/>
        <c:auto val="1"/>
        <c:lblAlgn val="ctr"/>
        <c:lblOffset val="100"/>
      </c:catAx>
      <c:valAx>
        <c:axId val="142883072"/>
        <c:scaling>
          <c:orientation val="maxMin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CLASSIFICHE JUNIOR, SENIOR, MASTER</a:t>
                </a:r>
              </a:p>
            </c:rich>
          </c:tx>
          <c:layout>
            <c:manualLayout>
              <c:xMode val="edge"/>
              <c:yMode val="edge"/>
              <c:x val="1.4410277662660601E-2"/>
              <c:y val="0.3790172400143718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42881152"/>
        <c:crossesAt val="1"/>
        <c:crossBetween val="between"/>
      </c:valAx>
      <c:catAx>
        <c:axId val="142889344"/>
        <c:scaling>
          <c:orientation val="minMax"/>
        </c:scaling>
        <c:delete val="1"/>
        <c:axPos val="t"/>
        <c:tickLblPos val="none"/>
        <c:crossAx val="142890880"/>
        <c:crosses val="autoZero"/>
        <c:auto val="1"/>
        <c:lblAlgn val="ctr"/>
        <c:lblOffset val="100"/>
      </c:catAx>
      <c:valAx>
        <c:axId val="142890880"/>
        <c:scaling>
          <c:orientation val="maxMin"/>
        </c:scaling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3333FF"/>
                    </a:solidFill>
                  </a:defRPr>
                </a:pPr>
                <a:r>
                  <a:rPr lang="en-US" sz="1400">
                    <a:solidFill>
                      <a:srgbClr val="3333FF"/>
                    </a:solidFill>
                  </a:rPr>
                  <a:t>CLASSIFICA GENERALE  FISO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3333FF"/>
                </a:solidFill>
              </a:defRPr>
            </a:pPr>
            <a:endParaRPr lang="it-IT"/>
          </a:p>
        </c:txPr>
        <c:crossAx val="1428893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29824653497260462"/>
          <c:y val="0.67062133474615526"/>
          <c:w val="0.15225233687894452"/>
          <c:h val="0.23932598912374936"/>
        </c:manualLayout>
      </c:layout>
      <c:spPr>
        <a:solidFill>
          <a:schemeClr val="bg1"/>
        </a:solidFill>
        <a:ln>
          <a:solidFill>
            <a:srgbClr val="FF0000"/>
          </a:solidFill>
        </a:ln>
      </c:spPr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</c:chart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3288086776763489E-2"/>
          <c:y val="5.9774270260017012E-2"/>
          <c:w val="0.91491250319373796"/>
          <c:h val="0.62917344082269422"/>
        </c:manualLayout>
      </c:layout>
      <c:barChart>
        <c:barDir val="col"/>
        <c:grouping val="clustered"/>
        <c:ser>
          <c:idx val="0"/>
          <c:order val="0"/>
          <c:tx>
            <c:strRef>
              <c:f>'PUNTEGGI ASS.'!$C$4</c:f>
              <c:strCache>
                <c:ptCount val="1"/>
                <c:pt idx="0">
                  <c:v>1° TL</c:v>
                </c:pt>
              </c:strCache>
            </c:strRef>
          </c:tx>
          <c:cat>
            <c:strRef>
              <c:f>'PUNTEGGI ASS.'!$B$5:$B$15</c:f>
              <c:strCache>
                <c:ptCount val="11"/>
                <c:pt idx="0">
                  <c:v>BESANESE</c:v>
                </c:pt>
                <c:pt idx="1">
                  <c:v>PUNTO NORD</c:v>
                </c:pt>
                <c:pt idx="2">
                  <c:v>NIRVANA</c:v>
                </c:pt>
                <c:pt idx="3">
                  <c:v>VARESE OR.</c:v>
                </c:pt>
                <c:pt idx="4">
                  <c:v>AGOROSSO</c:v>
                </c:pt>
                <c:pt idx="5">
                  <c:v>TUMIZA</c:v>
                </c:pt>
                <c:pt idx="6">
                  <c:v>VIVAIO OR.</c:v>
                </c:pt>
                <c:pt idx="7">
                  <c:v>ORICOMO</c:v>
                </c:pt>
                <c:pt idx="8">
                  <c:v>SESTO'76</c:v>
                </c:pt>
                <c:pt idx="9">
                  <c:v>UNIONE LOMBARDA</c:v>
                </c:pt>
                <c:pt idx="10">
                  <c:v>MONZA OK</c:v>
                </c:pt>
              </c:strCache>
            </c:strRef>
          </c:cat>
          <c:val>
            <c:numRef>
              <c:f>'PUNTEGGI ASS.'!$C$5:$C$15</c:f>
              <c:numCache>
                <c:formatCode>0</c:formatCode>
                <c:ptCount val="11"/>
                <c:pt idx="0">
                  <c:v>1858</c:v>
                </c:pt>
                <c:pt idx="1">
                  <c:v>973</c:v>
                </c:pt>
                <c:pt idx="2">
                  <c:v>537</c:v>
                </c:pt>
                <c:pt idx="3">
                  <c:v>234</c:v>
                </c:pt>
                <c:pt idx="4">
                  <c:v>158</c:v>
                </c:pt>
                <c:pt idx="5">
                  <c:v>344</c:v>
                </c:pt>
                <c:pt idx="6">
                  <c:v>193</c:v>
                </c:pt>
                <c:pt idx="7">
                  <c:v>196</c:v>
                </c:pt>
                <c:pt idx="8">
                  <c:v>138</c:v>
                </c:pt>
                <c:pt idx="9">
                  <c:v>151</c:v>
                </c:pt>
              </c:numCache>
            </c:numRef>
          </c:val>
        </c:ser>
        <c:ser>
          <c:idx val="1"/>
          <c:order val="1"/>
          <c:tx>
            <c:strRef>
              <c:f>'PUNTEGGI ASS.'!$D$4</c:f>
              <c:strCache>
                <c:ptCount val="1"/>
                <c:pt idx="0">
                  <c:v>2° TL</c:v>
                </c:pt>
              </c:strCache>
            </c:strRef>
          </c:tx>
          <c:cat>
            <c:strRef>
              <c:f>'PUNTEGGI ASS.'!$B$5:$B$15</c:f>
              <c:strCache>
                <c:ptCount val="11"/>
                <c:pt idx="0">
                  <c:v>BESANESE</c:v>
                </c:pt>
                <c:pt idx="1">
                  <c:v>PUNTO NORD</c:v>
                </c:pt>
                <c:pt idx="2">
                  <c:v>NIRVANA</c:v>
                </c:pt>
                <c:pt idx="3">
                  <c:v>VARESE OR.</c:v>
                </c:pt>
                <c:pt idx="4">
                  <c:v>AGOROSSO</c:v>
                </c:pt>
                <c:pt idx="5">
                  <c:v>TUMIZA</c:v>
                </c:pt>
                <c:pt idx="6">
                  <c:v>VIVAIO OR.</c:v>
                </c:pt>
                <c:pt idx="7">
                  <c:v>ORICOMO</c:v>
                </c:pt>
                <c:pt idx="8">
                  <c:v>SESTO'76</c:v>
                </c:pt>
                <c:pt idx="9">
                  <c:v>UNIONE LOMBARDA</c:v>
                </c:pt>
                <c:pt idx="10">
                  <c:v>MONZA OK</c:v>
                </c:pt>
              </c:strCache>
            </c:strRef>
          </c:cat>
          <c:val>
            <c:numRef>
              <c:f>'PUNTEGGI ASS.'!$D$5:$D$15</c:f>
              <c:numCache>
                <c:formatCode>0</c:formatCode>
                <c:ptCount val="11"/>
                <c:pt idx="0">
                  <c:v>1771</c:v>
                </c:pt>
                <c:pt idx="1">
                  <c:v>843</c:v>
                </c:pt>
                <c:pt idx="2">
                  <c:v>245</c:v>
                </c:pt>
                <c:pt idx="3">
                  <c:v>403</c:v>
                </c:pt>
                <c:pt idx="4">
                  <c:v>296</c:v>
                </c:pt>
                <c:pt idx="6">
                  <c:v>232</c:v>
                </c:pt>
                <c:pt idx="7">
                  <c:v>258</c:v>
                </c:pt>
                <c:pt idx="8">
                  <c:v>144</c:v>
                </c:pt>
                <c:pt idx="9">
                  <c:v>117</c:v>
                </c:pt>
              </c:numCache>
            </c:numRef>
          </c:val>
        </c:ser>
        <c:ser>
          <c:idx val="2"/>
          <c:order val="2"/>
          <c:tx>
            <c:strRef>
              <c:f>'PUNTEGGI ASS.'!$E$4</c:f>
              <c:strCache>
                <c:ptCount val="1"/>
                <c:pt idx="0">
                  <c:v>3° TL</c:v>
                </c:pt>
              </c:strCache>
            </c:strRef>
          </c:tx>
          <c:cat>
            <c:strRef>
              <c:f>'PUNTEGGI ASS.'!$B$5:$B$15</c:f>
              <c:strCache>
                <c:ptCount val="11"/>
                <c:pt idx="0">
                  <c:v>BESANESE</c:v>
                </c:pt>
                <c:pt idx="1">
                  <c:v>PUNTO NORD</c:v>
                </c:pt>
                <c:pt idx="2">
                  <c:v>NIRVANA</c:v>
                </c:pt>
                <c:pt idx="3">
                  <c:v>VARESE OR.</c:v>
                </c:pt>
                <c:pt idx="4">
                  <c:v>AGOROSSO</c:v>
                </c:pt>
                <c:pt idx="5">
                  <c:v>TUMIZA</c:v>
                </c:pt>
                <c:pt idx="6">
                  <c:v>VIVAIO OR.</c:v>
                </c:pt>
                <c:pt idx="7">
                  <c:v>ORICOMO</c:v>
                </c:pt>
                <c:pt idx="8">
                  <c:v>SESTO'76</c:v>
                </c:pt>
                <c:pt idx="9">
                  <c:v>UNIONE LOMBARDA</c:v>
                </c:pt>
                <c:pt idx="10">
                  <c:v>MONZA OK</c:v>
                </c:pt>
              </c:strCache>
            </c:strRef>
          </c:cat>
          <c:val>
            <c:numRef>
              <c:f>'PUNTEGGI ASS.'!$E$5:$E$15</c:f>
              <c:numCache>
                <c:formatCode>0</c:formatCode>
                <c:ptCount val="11"/>
                <c:pt idx="0">
                  <c:v>2202</c:v>
                </c:pt>
                <c:pt idx="1">
                  <c:v>1267</c:v>
                </c:pt>
                <c:pt idx="2">
                  <c:v>397</c:v>
                </c:pt>
                <c:pt idx="3">
                  <c:v>337</c:v>
                </c:pt>
                <c:pt idx="4">
                  <c:v>389</c:v>
                </c:pt>
                <c:pt idx="5">
                  <c:v>250</c:v>
                </c:pt>
                <c:pt idx="6">
                  <c:v>63</c:v>
                </c:pt>
                <c:pt idx="7">
                  <c:v>145</c:v>
                </c:pt>
                <c:pt idx="8">
                  <c:v>205</c:v>
                </c:pt>
                <c:pt idx="9">
                  <c:v>346</c:v>
                </c:pt>
                <c:pt idx="10">
                  <c:v>72</c:v>
                </c:pt>
              </c:numCache>
            </c:numRef>
          </c:val>
        </c:ser>
        <c:ser>
          <c:idx val="3"/>
          <c:order val="3"/>
          <c:tx>
            <c:strRef>
              <c:f>'PUNTEGGI ASS.'!$F$4</c:f>
              <c:strCache>
                <c:ptCount val="1"/>
                <c:pt idx="0">
                  <c:v>4° TL</c:v>
                </c:pt>
              </c:strCache>
            </c:strRef>
          </c:tx>
          <c:cat>
            <c:strRef>
              <c:f>'PUNTEGGI ASS.'!$B$5:$B$15</c:f>
              <c:strCache>
                <c:ptCount val="11"/>
                <c:pt idx="0">
                  <c:v>BESANESE</c:v>
                </c:pt>
                <c:pt idx="1">
                  <c:v>PUNTO NORD</c:v>
                </c:pt>
                <c:pt idx="2">
                  <c:v>NIRVANA</c:v>
                </c:pt>
                <c:pt idx="3">
                  <c:v>VARESE OR.</c:v>
                </c:pt>
                <c:pt idx="4">
                  <c:v>AGOROSSO</c:v>
                </c:pt>
                <c:pt idx="5">
                  <c:v>TUMIZA</c:v>
                </c:pt>
                <c:pt idx="6">
                  <c:v>VIVAIO OR.</c:v>
                </c:pt>
                <c:pt idx="7">
                  <c:v>ORICOMO</c:v>
                </c:pt>
                <c:pt idx="8">
                  <c:v>SESTO'76</c:v>
                </c:pt>
                <c:pt idx="9">
                  <c:v>UNIONE LOMBARDA</c:v>
                </c:pt>
                <c:pt idx="10">
                  <c:v>MONZA OK</c:v>
                </c:pt>
              </c:strCache>
            </c:strRef>
          </c:cat>
          <c:val>
            <c:numRef>
              <c:f>'PUNTEGGI ASS.'!$F$5:$F$15</c:f>
              <c:numCache>
                <c:formatCode>0</c:formatCode>
                <c:ptCount val="11"/>
                <c:pt idx="0">
                  <c:v>1607</c:v>
                </c:pt>
                <c:pt idx="1">
                  <c:v>951</c:v>
                </c:pt>
                <c:pt idx="2">
                  <c:v>274</c:v>
                </c:pt>
                <c:pt idx="3">
                  <c:v>365</c:v>
                </c:pt>
                <c:pt idx="4">
                  <c:v>278</c:v>
                </c:pt>
                <c:pt idx="5">
                  <c:v>217</c:v>
                </c:pt>
                <c:pt idx="6">
                  <c:v>205</c:v>
                </c:pt>
                <c:pt idx="7">
                  <c:v>186</c:v>
                </c:pt>
                <c:pt idx="9">
                  <c:v>112</c:v>
                </c:pt>
                <c:pt idx="10">
                  <c:v>18</c:v>
                </c:pt>
              </c:numCache>
            </c:numRef>
          </c:val>
        </c:ser>
        <c:ser>
          <c:idx val="4"/>
          <c:order val="4"/>
          <c:tx>
            <c:strRef>
              <c:f>'PUNTEGGI ASS.'!$G$4</c:f>
              <c:strCache>
                <c:ptCount val="1"/>
                <c:pt idx="0">
                  <c:v>5° TL</c:v>
                </c:pt>
              </c:strCache>
            </c:strRef>
          </c:tx>
          <c:cat>
            <c:strRef>
              <c:f>'PUNTEGGI ASS.'!$B$5:$B$15</c:f>
              <c:strCache>
                <c:ptCount val="11"/>
                <c:pt idx="0">
                  <c:v>BESANESE</c:v>
                </c:pt>
                <c:pt idx="1">
                  <c:v>PUNTO NORD</c:v>
                </c:pt>
                <c:pt idx="2">
                  <c:v>NIRVANA</c:v>
                </c:pt>
                <c:pt idx="3">
                  <c:v>VARESE OR.</c:v>
                </c:pt>
                <c:pt idx="4">
                  <c:v>AGOROSSO</c:v>
                </c:pt>
                <c:pt idx="5">
                  <c:v>TUMIZA</c:v>
                </c:pt>
                <c:pt idx="6">
                  <c:v>VIVAIO OR.</c:v>
                </c:pt>
                <c:pt idx="7">
                  <c:v>ORICOMO</c:v>
                </c:pt>
                <c:pt idx="8">
                  <c:v>SESTO'76</c:v>
                </c:pt>
                <c:pt idx="9">
                  <c:v>UNIONE LOMBARDA</c:v>
                </c:pt>
                <c:pt idx="10">
                  <c:v>MONZA OK</c:v>
                </c:pt>
              </c:strCache>
            </c:strRef>
          </c:cat>
          <c:val>
            <c:numRef>
              <c:f>'PUNTEGGI ASS.'!$G$5:$G$15</c:f>
              <c:numCache>
                <c:formatCode>0</c:formatCode>
                <c:ptCount val="11"/>
                <c:pt idx="0">
                  <c:v>1774</c:v>
                </c:pt>
                <c:pt idx="1">
                  <c:v>1068</c:v>
                </c:pt>
                <c:pt idx="2">
                  <c:v>307</c:v>
                </c:pt>
                <c:pt idx="3">
                  <c:v>340</c:v>
                </c:pt>
                <c:pt idx="4">
                  <c:v>318</c:v>
                </c:pt>
                <c:pt idx="5">
                  <c:v>320</c:v>
                </c:pt>
                <c:pt idx="6">
                  <c:v>75</c:v>
                </c:pt>
                <c:pt idx="7">
                  <c:v>126</c:v>
                </c:pt>
                <c:pt idx="8">
                  <c:v>178</c:v>
                </c:pt>
                <c:pt idx="9">
                  <c:v>99</c:v>
                </c:pt>
                <c:pt idx="10">
                  <c:v>52</c:v>
                </c:pt>
              </c:numCache>
            </c:numRef>
          </c:val>
        </c:ser>
        <c:axId val="142879360"/>
        <c:axId val="142926208"/>
      </c:barChart>
      <c:catAx>
        <c:axId val="142879360"/>
        <c:scaling>
          <c:orientation val="minMax"/>
        </c:scaling>
        <c:axPos val="b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</a:defRPr>
            </a:pPr>
            <a:endParaRPr lang="it-IT"/>
          </a:p>
        </c:txPr>
        <c:crossAx val="142926208"/>
        <c:crosses val="autoZero"/>
        <c:auto val="1"/>
        <c:lblAlgn val="ctr"/>
        <c:lblOffset val="100"/>
      </c:catAx>
      <c:valAx>
        <c:axId val="142926208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42879360"/>
        <c:crosses val="autoZero"/>
        <c:crossBetween val="between"/>
        <c:majorUnit val="250"/>
        <c:minorUnit val="100"/>
      </c:valAx>
    </c:plotArea>
    <c:legend>
      <c:legendPos val="t"/>
      <c:layout>
        <c:manualLayout>
          <c:xMode val="edge"/>
          <c:yMode val="edge"/>
          <c:x val="0.52984416273808665"/>
          <c:y val="0.17869885450365214"/>
          <c:w val="0.34583047905528952"/>
          <c:h val="0.22823394168752298"/>
        </c:manualLayout>
      </c:layout>
      <c:spPr>
        <a:solidFill>
          <a:schemeClr val="bg1"/>
        </a:solidFill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  <c:txPr>
        <a:bodyPr/>
        <a:lstStyle/>
        <a:p>
          <a:pPr>
            <a:defRPr sz="1800">
              <a:latin typeface="+mn-lt"/>
            </a:defRPr>
          </a:pPr>
          <a:endParaRPr lang="it-IT"/>
        </a:p>
      </c:txPr>
    </c:legend>
    <c:plotVisOnly val="1"/>
    <c:dispBlanksAs val="gap"/>
  </c:chart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046655634754053E-2"/>
          <c:y val="3.3491099858961065E-2"/>
          <c:w val="0.88547032785830759"/>
          <c:h val="0.62634542489629264"/>
        </c:manualLayout>
      </c:layout>
      <c:barChart>
        <c:barDir val="col"/>
        <c:grouping val="clustered"/>
        <c:ser>
          <c:idx val="5"/>
          <c:order val="0"/>
          <c:tx>
            <c:v>valor MEDIO dei punteggi/classif.</c:v>
          </c:tx>
          <c:spPr>
            <a:gradFill>
              <a:gsLst>
                <a:gs pos="0">
                  <a:srgbClr val="00B05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2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7030A0"/>
                        </a:solidFill>
                      </a:defRPr>
                    </a:pPr>
                    <a:r>
                      <a:rPr lang="en-US" smtClean="0"/>
                      <a:t>52</a:t>
                    </a:r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</c:spPr>
              <c:showVal val="1"/>
            </c:dLbl>
            <c:dLbl>
              <c:idx val="1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it-IT"/>
                </a:p>
              </c:txPr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'MEDIA punteggi CL'!$A$5:$A$15</c:f>
              <c:strCache>
                <c:ptCount val="11"/>
                <c:pt idx="0">
                  <c:v>VARESE OR.</c:v>
                </c:pt>
                <c:pt idx="1">
                  <c:v>BESANESE</c:v>
                </c:pt>
                <c:pt idx="2">
                  <c:v>VIVAIO OR.</c:v>
                </c:pt>
                <c:pt idx="3">
                  <c:v>ORICOMO</c:v>
                </c:pt>
                <c:pt idx="4">
                  <c:v>TUMIZA</c:v>
                </c:pt>
                <c:pt idx="5">
                  <c:v>PUNTO NORD</c:v>
                </c:pt>
                <c:pt idx="6">
                  <c:v>AGOROSSO</c:v>
                </c:pt>
                <c:pt idx="7">
                  <c:v>NIRVANA</c:v>
                </c:pt>
                <c:pt idx="8">
                  <c:v>UNIONE LOMBARDA</c:v>
                </c:pt>
                <c:pt idx="9">
                  <c:v>SESTO'76</c:v>
                </c:pt>
                <c:pt idx="10">
                  <c:v>MONZA OK</c:v>
                </c:pt>
              </c:strCache>
            </c:strRef>
          </c:cat>
          <c:val>
            <c:numRef>
              <c:f>'MEDIA punteggi CL'!$G$5:$G$15</c:f>
              <c:numCache>
                <c:formatCode>0</c:formatCode>
                <c:ptCount val="11"/>
                <c:pt idx="0">
                  <c:v>58.575238095238106</c:v>
                </c:pt>
                <c:pt idx="1">
                  <c:v>53.395502015173335</c:v>
                </c:pt>
                <c:pt idx="2">
                  <c:v>52.5</c:v>
                </c:pt>
                <c:pt idx="3">
                  <c:v>51.233333333333363</c:v>
                </c:pt>
                <c:pt idx="4">
                  <c:v>50.145833333333336</c:v>
                </c:pt>
                <c:pt idx="5">
                  <c:v>49.510802235522</c:v>
                </c:pt>
                <c:pt idx="6">
                  <c:v>47.802142857142854</c:v>
                </c:pt>
                <c:pt idx="7">
                  <c:v>47.020858585858576</c:v>
                </c:pt>
                <c:pt idx="8">
                  <c:v>45.760000000000012</c:v>
                </c:pt>
                <c:pt idx="9">
                  <c:v>41.875</c:v>
                </c:pt>
                <c:pt idx="10">
                  <c:v>31</c:v>
                </c:pt>
              </c:numCache>
            </c:numRef>
          </c:val>
        </c:ser>
        <c:axId val="143365248"/>
        <c:axId val="143366784"/>
      </c:barChart>
      <c:catAx>
        <c:axId val="143365248"/>
        <c:scaling>
          <c:orientation val="minMax"/>
        </c:scaling>
        <c:axPos val="b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</a:defRPr>
            </a:pPr>
            <a:endParaRPr lang="it-IT"/>
          </a:p>
        </c:txPr>
        <c:crossAx val="143366784"/>
        <c:crosses val="autoZero"/>
        <c:auto val="1"/>
        <c:lblAlgn val="ctr"/>
        <c:lblOffset val="100"/>
      </c:catAx>
      <c:valAx>
        <c:axId val="143366784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43365248"/>
        <c:crosses val="autoZero"/>
        <c:crossBetween val="between"/>
      </c:valAx>
    </c:plotArea>
    <c:plotVisOnly val="1"/>
    <c:dispBlanksAs val="gap"/>
  </c:chart>
  <c:spPr>
    <a:noFill/>
    <a:ln>
      <a:solidFill>
        <a:schemeClr val="accent1">
          <a:shade val="50000"/>
        </a:schemeClr>
      </a:solidFill>
    </a:ln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8310626019769443E-2"/>
          <c:y val="0.1431579249315138"/>
          <c:w val="0.87568850953196931"/>
          <c:h val="0.81474891695435603"/>
        </c:manualLayout>
      </c:layout>
      <c:lineChart>
        <c:grouping val="standard"/>
        <c:ser>
          <c:idx val="23"/>
          <c:order val="0"/>
          <c:spPr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trendline>
            <c:spPr>
              <a:ln w="50800">
                <a:solidFill>
                  <a:srgbClr val="FF0000"/>
                </a:solidFill>
                <a:prstDash val="sysDot"/>
                <a:miter lim="800000"/>
              </a:ln>
            </c:spPr>
            <c:trendlineType val="poly"/>
            <c:order val="5"/>
          </c:trendline>
          <c:cat>
            <c:numRef>
              <c:f>'[stat_FISO_all_2015.xls]Tess. FISO 1986-2015'!$A$6:$A$35</c:f>
              <c:numCache>
                <c:formatCode>General</c:formatCode>
                <c:ptCount val="30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</c:numCache>
            </c:numRef>
          </c:cat>
          <c:val>
            <c:numRef>
              <c:f>'[stat_FISO_all_2015.xls]Tess. FISO 1986-2015'!$Y$6:$Y$35</c:f>
              <c:numCache>
                <c:formatCode>#,##0</c:formatCode>
                <c:ptCount val="30"/>
                <c:pt idx="0">
                  <c:v>5578</c:v>
                </c:pt>
                <c:pt idx="1">
                  <c:v>14802</c:v>
                </c:pt>
                <c:pt idx="2">
                  <c:v>16380</c:v>
                </c:pt>
                <c:pt idx="3">
                  <c:v>11030</c:v>
                </c:pt>
                <c:pt idx="4">
                  <c:v>8482</c:v>
                </c:pt>
                <c:pt idx="5">
                  <c:v>4707</c:v>
                </c:pt>
                <c:pt idx="6">
                  <c:v>4589</c:v>
                </c:pt>
                <c:pt idx="7">
                  <c:v>4081</c:v>
                </c:pt>
                <c:pt idx="8">
                  <c:v>4179</c:v>
                </c:pt>
                <c:pt idx="9">
                  <c:v>3684</c:v>
                </c:pt>
                <c:pt idx="10">
                  <c:v>3776</c:v>
                </c:pt>
                <c:pt idx="11">
                  <c:v>3867</c:v>
                </c:pt>
                <c:pt idx="12">
                  <c:v>4555</c:v>
                </c:pt>
                <c:pt idx="13">
                  <c:v>3450</c:v>
                </c:pt>
                <c:pt idx="14">
                  <c:v>3430</c:v>
                </c:pt>
                <c:pt idx="15">
                  <c:v>3789</c:v>
                </c:pt>
                <c:pt idx="16">
                  <c:v>3902</c:v>
                </c:pt>
                <c:pt idx="17">
                  <c:v>4034</c:v>
                </c:pt>
                <c:pt idx="18">
                  <c:v>2929</c:v>
                </c:pt>
                <c:pt idx="19">
                  <c:v>3048</c:v>
                </c:pt>
                <c:pt idx="20">
                  <c:v>3085</c:v>
                </c:pt>
                <c:pt idx="21">
                  <c:v>3281</c:v>
                </c:pt>
                <c:pt idx="22">
                  <c:v>4329</c:v>
                </c:pt>
                <c:pt idx="23">
                  <c:v>2506</c:v>
                </c:pt>
                <c:pt idx="24">
                  <c:v>1916</c:v>
                </c:pt>
                <c:pt idx="25">
                  <c:v>1457</c:v>
                </c:pt>
                <c:pt idx="26">
                  <c:v>1123</c:v>
                </c:pt>
                <c:pt idx="27">
                  <c:v>844</c:v>
                </c:pt>
                <c:pt idx="28">
                  <c:v>572</c:v>
                </c:pt>
                <c:pt idx="29">
                  <c:v>464</c:v>
                </c:pt>
              </c:numCache>
            </c:numRef>
          </c:val>
        </c:ser>
        <c:marker val="1"/>
        <c:axId val="70607616"/>
        <c:axId val="70609152"/>
      </c:lineChart>
      <c:catAx>
        <c:axId val="70607616"/>
        <c:scaling>
          <c:orientation val="maxMin"/>
        </c:scaling>
        <c:axPos val="t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t-IT"/>
          </a:p>
        </c:txPr>
        <c:crossAx val="70609152"/>
        <c:crosses val="max"/>
        <c:auto val="1"/>
        <c:lblAlgn val="ctr"/>
        <c:lblOffset val="100"/>
        <c:tickLblSkip val="1"/>
        <c:tickMarkSkip val="1"/>
      </c:catAx>
      <c:valAx>
        <c:axId val="70609152"/>
        <c:scaling>
          <c:orientation val="minMax"/>
        </c:scaling>
        <c:axPos val="r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it-IT"/>
          </a:p>
        </c:txPr>
        <c:crossAx val="7060761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t-IT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5253765409577714E-2"/>
          <c:y val="4.9715490308725276E-2"/>
          <c:w val="0.83298987251709311"/>
          <c:h val="0.83063587155369656"/>
        </c:manualLayout>
      </c:layout>
      <c:barChart>
        <c:barDir val="col"/>
        <c:grouping val="clustered"/>
        <c:ser>
          <c:idx val="1"/>
          <c:order val="0"/>
          <c:tx>
            <c:strRef>
              <c:f>LOMBARDIA!$C$2</c:f>
              <c:strCache>
                <c:ptCount val="1"/>
                <c:pt idx="0">
                  <c:v>N° tesserati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outEnd"/>
            <c:showVal val="1"/>
          </c:dLbls>
          <c:trendline>
            <c:spPr>
              <a:ln w="50800">
                <a:solidFill>
                  <a:srgbClr val="FF0000"/>
                </a:solidFill>
                <a:prstDash val="sysDot"/>
              </a:ln>
            </c:spPr>
            <c:trendlineType val="poly"/>
            <c:order val="5"/>
          </c:trendline>
          <c:cat>
            <c:numRef>
              <c:f>LOMBARDIA!$B$3:$B$32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LOMBARDIA!$C$3:$C$32</c:f>
              <c:numCache>
                <c:formatCode>General</c:formatCode>
                <c:ptCount val="30"/>
                <c:pt idx="0">
                  <c:v>25</c:v>
                </c:pt>
                <c:pt idx="1">
                  <c:v>25</c:v>
                </c:pt>
                <c:pt idx="2">
                  <c:v>73</c:v>
                </c:pt>
                <c:pt idx="3">
                  <c:v>132</c:v>
                </c:pt>
                <c:pt idx="4">
                  <c:v>202</c:v>
                </c:pt>
                <c:pt idx="5">
                  <c:v>327</c:v>
                </c:pt>
                <c:pt idx="6">
                  <c:v>448</c:v>
                </c:pt>
                <c:pt idx="7">
                  <c:v>813</c:v>
                </c:pt>
                <c:pt idx="8">
                  <c:v>533</c:v>
                </c:pt>
                <c:pt idx="9">
                  <c:v>428</c:v>
                </c:pt>
                <c:pt idx="10">
                  <c:v>449</c:v>
                </c:pt>
                <c:pt idx="11">
                  <c:v>396</c:v>
                </c:pt>
                <c:pt idx="12">
                  <c:v>549</c:v>
                </c:pt>
                <c:pt idx="13">
                  <c:v>484</c:v>
                </c:pt>
                <c:pt idx="14">
                  <c:v>361</c:v>
                </c:pt>
                <c:pt idx="15" formatCode="#,##0">
                  <c:v>339</c:v>
                </c:pt>
                <c:pt idx="16" formatCode="#,##0">
                  <c:v>342</c:v>
                </c:pt>
                <c:pt idx="17" formatCode="#,##0">
                  <c:v>350</c:v>
                </c:pt>
                <c:pt idx="18" formatCode="#,##0">
                  <c:v>353</c:v>
                </c:pt>
                <c:pt idx="19" formatCode="#,##0">
                  <c:v>378</c:v>
                </c:pt>
                <c:pt idx="20" formatCode="#,##0">
                  <c:v>375</c:v>
                </c:pt>
                <c:pt idx="21" formatCode="#,##0">
                  <c:v>464</c:v>
                </c:pt>
                <c:pt idx="22" formatCode="#,##0">
                  <c:v>405</c:v>
                </c:pt>
                <c:pt idx="23" formatCode="#,##0">
                  <c:v>463</c:v>
                </c:pt>
                <c:pt idx="24" formatCode="#,##0">
                  <c:v>583</c:v>
                </c:pt>
                <c:pt idx="25" formatCode="#,##0">
                  <c:v>751</c:v>
                </c:pt>
                <c:pt idx="26">
                  <c:v>754</c:v>
                </c:pt>
                <c:pt idx="27" formatCode="#,##0">
                  <c:v>1120</c:v>
                </c:pt>
                <c:pt idx="28" formatCode="#,##0">
                  <c:v>824</c:v>
                </c:pt>
                <c:pt idx="29" formatCode="#,##0">
                  <c:v>540</c:v>
                </c:pt>
              </c:numCache>
            </c:numRef>
          </c:val>
        </c:ser>
        <c:gapWidth val="300"/>
        <c:axId val="85781504"/>
        <c:axId val="85918848"/>
      </c:barChart>
      <c:lineChart>
        <c:grouping val="standard"/>
        <c:ser>
          <c:idx val="0"/>
          <c:order val="1"/>
          <c:tx>
            <c:strRef>
              <c:f>LOMBARDIA!$D$2</c:f>
              <c:strCache>
                <c:ptCount val="1"/>
                <c:pt idx="0">
                  <c:v>N° società</c:v>
                </c:pt>
              </c:strCache>
            </c:strRef>
          </c:tx>
          <c:spPr>
            <a:ln w="25400">
              <a:noFill/>
              <a:prstDash val="solid"/>
            </a:ln>
          </c:spPr>
          <c:marker>
            <c:symbol val="diamond"/>
            <c:size val="9"/>
            <c:spPr>
              <a:solidFill>
                <a:srgbClr val="00CCFF"/>
              </a:solidFill>
              <a:ln>
                <a:solidFill>
                  <a:srgbClr val="333333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LOMBARDIA!$B$3:$B$32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LOMBARDIA!$D$3:$D$32</c:f>
              <c:numCache>
                <c:formatCode>General</c:formatCode>
                <c:ptCount val="30"/>
                <c:pt idx="0">
                  <c:v>9</c:v>
                </c:pt>
                <c:pt idx="1">
                  <c:v>12</c:v>
                </c:pt>
                <c:pt idx="2">
                  <c:v>15</c:v>
                </c:pt>
                <c:pt idx="3">
                  <c:v>23</c:v>
                </c:pt>
                <c:pt idx="4" formatCode="#,##0">
                  <c:v>28</c:v>
                </c:pt>
                <c:pt idx="5">
                  <c:v>32</c:v>
                </c:pt>
                <c:pt idx="6">
                  <c:v>31</c:v>
                </c:pt>
                <c:pt idx="7">
                  <c:v>33</c:v>
                </c:pt>
                <c:pt idx="8">
                  <c:v>26</c:v>
                </c:pt>
                <c:pt idx="9">
                  <c:v>23</c:v>
                </c:pt>
                <c:pt idx="10">
                  <c:v>21</c:v>
                </c:pt>
                <c:pt idx="11">
                  <c:v>20</c:v>
                </c:pt>
                <c:pt idx="12">
                  <c:v>19</c:v>
                </c:pt>
                <c:pt idx="13">
                  <c:v>20</c:v>
                </c:pt>
                <c:pt idx="14">
                  <c:v>18</c:v>
                </c:pt>
                <c:pt idx="15">
                  <c:v>17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14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17</c:v>
                </c:pt>
                <c:pt idx="27">
                  <c:v>16</c:v>
                </c:pt>
                <c:pt idx="28">
                  <c:v>13</c:v>
                </c:pt>
                <c:pt idx="29">
                  <c:v>13</c:v>
                </c:pt>
              </c:numCache>
            </c:numRef>
          </c:val>
        </c:ser>
        <c:ser>
          <c:idx val="2"/>
          <c:order val="2"/>
          <c:tx>
            <c:v>media (tess./soc.)</c:v>
          </c:tx>
          <c:spPr>
            <a:ln w="25400">
              <a:noFill/>
              <a:prstDash val="solid"/>
            </a:ln>
          </c:spPr>
          <c:marker>
            <c:symbol val="circle"/>
            <c:size val="9"/>
            <c:spPr>
              <a:solidFill>
                <a:srgbClr val="FFFF00"/>
              </a:solidFill>
              <a:ln w="19050">
                <a:solidFill>
                  <a:srgbClr val="008000"/>
                </a:solidFill>
                <a:prstDash val="solid"/>
              </a:ln>
            </c:spPr>
          </c:marker>
          <c:cat>
            <c:numRef>
              <c:f>LOMBARDIA!$B$3:$B$32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LOMBARDIA!$E$3:$E$32</c:f>
              <c:numCache>
                <c:formatCode>#,##0</c:formatCode>
                <c:ptCount val="30"/>
                <c:pt idx="0">
                  <c:v>2.7777777777778017</c:v>
                </c:pt>
                <c:pt idx="1">
                  <c:v>2.0833333333333401</c:v>
                </c:pt>
                <c:pt idx="2">
                  <c:v>4.8666666666666663</c:v>
                </c:pt>
                <c:pt idx="3">
                  <c:v>5.7391304347826422</c:v>
                </c:pt>
                <c:pt idx="4">
                  <c:v>7.2142857142857055</c:v>
                </c:pt>
                <c:pt idx="5">
                  <c:v>10.21875</c:v>
                </c:pt>
                <c:pt idx="6">
                  <c:v>14.451612903225806</c:v>
                </c:pt>
                <c:pt idx="7">
                  <c:v>24.636363636363626</c:v>
                </c:pt>
                <c:pt idx="8">
                  <c:v>20.5</c:v>
                </c:pt>
                <c:pt idx="9">
                  <c:v>18.608695652173889</c:v>
                </c:pt>
                <c:pt idx="10">
                  <c:v>21.38095238095238</c:v>
                </c:pt>
                <c:pt idx="11">
                  <c:v>19.8</c:v>
                </c:pt>
                <c:pt idx="12">
                  <c:v>28.89473684210509</c:v>
                </c:pt>
                <c:pt idx="13">
                  <c:v>24.2</c:v>
                </c:pt>
                <c:pt idx="14">
                  <c:v>20.055555555555557</c:v>
                </c:pt>
                <c:pt idx="15">
                  <c:v>19.941176470588189</c:v>
                </c:pt>
                <c:pt idx="16">
                  <c:v>21.375</c:v>
                </c:pt>
                <c:pt idx="17">
                  <c:v>21.875</c:v>
                </c:pt>
                <c:pt idx="18">
                  <c:v>22.062499999999851</c:v>
                </c:pt>
                <c:pt idx="19">
                  <c:v>23.625</c:v>
                </c:pt>
                <c:pt idx="20">
                  <c:v>23.4375</c:v>
                </c:pt>
                <c:pt idx="21">
                  <c:v>29</c:v>
                </c:pt>
                <c:pt idx="22">
                  <c:v>28.928571428571427</c:v>
                </c:pt>
                <c:pt idx="23">
                  <c:v>30.866666666666667</c:v>
                </c:pt>
                <c:pt idx="24">
                  <c:v>38.866666666666212</c:v>
                </c:pt>
                <c:pt idx="25">
                  <c:v>50.066666666666286</c:v>
                </c:pt>
                <c:pt idx="26">
                  <c:v>44.352941176470544</c:v>
                </c:pt>
                <c:pt idx="27">
                  <c:v>70</c:v>
                </c:pt>
                <c:pt idx="28">
                  <c:v>63.384615384615344</c:v>
                </c:pt>
                <c:pt idx="29" formatCode="0">
                  <c:v>41.53846153846154</c:v>
                </c:pt>
              </c:numCache>
            </c:numRef>
          </c:val>
        </c:ser>
        <c:marker val="1"/>
        <c:axId val="85920768"/>
        <c:axId val="85926656"/>
      </c:lineChart>
      <c:catAx>
        <c:axId val="85781504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5918848"/>
        <c:crosses val="autoZero"/>
        <c:lblAlgn val="ctr"/>
        <c:lblOffset val="100"/>
        <c:tickLblSkip val="1"/>
        <c:tickMarkSkip val="1"/>
      </c:catAx>
      <c:valAx>
        <c:axId val="859188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Totale tesserati lombardi</a:t>
                </a:r>
              </a:p>
            </c:rich>
          </c:tx>
          <c:layout>
            <c:manualLayout>
              <c:xMode val="edge"/>
              <c:yMode val="edge"/>
              <c:x val="5.3190755816539884E-3"/>
              <c:y val="0.3230295265224571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5781504"/>
        <c:crosses val="autoZero"/>
        <c:crossBetween val="between"/>
      </c:valAx>
      <c:catAx>
        <c:axId val="85920768"/>
        <c:scaling>
          <c:orientation val="minMax"/>
        </c:scaling>
        <c:delete val="1"/>
        <c:axPos val="b"/>
        <c:numFmt formatCode="General" sourceLinked="1"/>
        <c:tickLblPos val="none"/>
        <c:crossAx val="85926656"/>
        <c:crosses val="autoZero"/>
        <c:lblAlgn val="ctr"/>
        <c:lblOffset val="100"/>
      </c:catAx>
      <c:valAx>
        <c:axId val="85926656"/>
        <c:scaling>
          <c:orientation val="minMax"/>
          <c:max val="9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n° di Società registrate e </a:t>
                </a:r>
                <a:r>
                  <a:rPr lang="it-IT">
                    <a:solidFill>
                      <a:schemeClr val="bg1">
                        <a:lumMod val="50000"/>
                      </a:schemeClr>
                    </a:solidFill>
                  </a:rPr>
                  <a:t>media tess./società</a:t>
                </a:r>
              </a:p>
            </c:rich>
          </c:tx>
          <c:layout>
            <c:manualLayout>
              <c:xMode val="edge"/>
              <c:yMode val="edge"/>
              <c:x val="0.9648941234040691"/>
              <c:y val="0.2102006443507357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5920768"/>
        <c:crosses val="max"/>
        <c:crossBetween val="between"/>
        <c:majorUnit val="1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85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285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285" b="1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41952922727879388"/>
          <c:y val="0.21461523470703758"/>
          <c:w val="0.2529102718092478"/>
          <c:h val="0.1534956234736062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3002187226596672E-2"/>
          <c:y val="0.12857309175607579"/>
          <c:w val="0.76500940507436765"/>
          <c:h val="0.73594774354185821"/>
        </c:manualLayout>
      </c:layout>
      <c:lineChart>
        <c:grouping val="standard"/>
        <c:ser>
          <c:idx val="1"/>
          <c:order val="0"/>
          <c:tx>
            <c:strRef>
              <c:f>FISOvsLB!$B$2</c:f>
              <c:strCache>
                <c:ptCount val="1"/>
                <c:pt idx="0">
                  <c:v>FISO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trendline>
            <c:spPr>
              <a:ln w="38100">
                <a:solidFill>
                  <a:srgbClr val="FF0000"/>
                </a:solidFill>
                <a:prstDash val="sysDot"/>
              </a:ln>
            </c:spPr>
            <c:trendlineType val="poly"/>
            <c:order val="5"/>
          </c:trendline>
          <c:cat>
            <c:numRef>
              <c:f>FISOvsLB!$A$3:$A$32</c:f>
              <c:numCache>
                <c:formatCode>General</c:formatCode>
                <c:ptCount val="30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</c:numCache>
            </c:numRef>
          </c:cat>
          <c:val>
            <c:numRef>
              <c:f>FISOvsLB!$B$3:$B$32</c:f>
              <c:numCache>
                <c:formatCode>General</c:formatCode>
                <c:ptCount val="30"/>
                <c:pt idx="0">
                  <c:v>5578</c:v>
                </c:pt>
                <c:pt idx="1">
                  <c:v>14802</c:v>
                </c:pt>
                <c:pt idx="2">
                  <c:v>16380</c:v>
                </c:pt>
                <c:pt idx="3">
                  <c:v>11030</c:v>
                </c:pt>
                <c:pt idx="4">
                  <c:v>8482</c:v>
                </c:pt>
                <c:pt idx="5">
                  <c:v>4707</c:v>
                </c:pt>
                <c:pt idx="6">
                  <c:v>4589</c:v>
                </c:pt>
                <c:pt idx="7">
                  <c:v>4081</c:v>
                </c:pt>
                <c:pt idx="8">
                  <c:v>4179</c:v>
                </c:pt>
                <c:pt idx="9">
                  <c:v>3684</c:v>
                </c:pt>
                <c:pt idx="10">
                  <c:v>3776</c:v>
                </c:pt>
                <c:pt idx="11">
                  <c:v>3867</c:v>
                </c:pt>
                <c:pt idx="12">
                  <c:v>4555</c:v>
                </c:pt>
                <c:pt idx="13">
                  <c:v>3450</c:v>
                </c:pt>
                <c:pt idx="14">
                  <c:v>3430</c:v>
                </c:pt>
                <c:pt idx="15">
                  <c:v>3789</c:v>
                </c:pt>
                <c:pt idx="16">
                  <c:v>3902</c:v>
                </c:pt>
                <c:pt idx="17">
                  <c:v>4034</c:v>
                </c:pt>
                <c:pt idx="18">
                  <c:v>2929</c:v>
                </c:pt>
                <c:pt idx="19">
                  <c:v>3048</c:v>
                </c:pt>
                <c:pt idx="20">
                  <c:v>3085</c:v>
                </c:pt>
                <c:pt idx="21">
                  <c:v>3281</c:v>
                </c:pt>
                <c:pt idx="22">
                  <c:v>4329</c:v>
                </c:pt>
                <c:pt idx="23">
                  <c:v>2506</c:v>
                </c:pt>
                <c:pt idx="24">
                  <c:v>1916</c:v>
                </c:pt>
                <c:pt idx="25">
                  <c:v>1457</c:v>
                </c:pt>
                <c:pt idx="26">
                  <c:v>1123</c:v>
                </c:pt>
                <c:pt idx="27">
                  <c:v>844</c:v>
                </c:pt>
                <c:pt idx="28">
                  <c:v>572</c:v>
                </c:pt>
                <c:pt idx="29">
                  <c:v>464</c:v>
                </c:pt>
              </c:numCache>
            </c:numRef>
          </c:val>
        </c:ser>
        <c:marker val="1"/>
        <c:axId val="86003712"/>
        <c:axId val="86005248"/>
      </c:lineChart>
      <c:lineChart>
        <c:grouping val="standard"/>
        <c:ser>
          <c:idx val="0"/>
          <c:order val="1"/>
          <c:tx>
            <c:strRef>
              <c:f>FISOvsLB!$D$2</c:f>
              <c:strCache>
                <c:ptCount val="1"/>
                <c:pt idx="0">
                  <c:v>% LB/FISO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FFFF00"/>
              </a:solidFill>
              <a:ln w="15875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trendline>
            <c:spPr>
              <a:ln w="38100">
                <a:solidFill>
                  <a:schemeClr val="tx1"/>
                </a:solidFill>
                <a:prstDash val="sysDot"/>
              </a:ln>
            </c:spPr>
            <c:trendlineType val="poly"/>
            <c:order val="6"/>
          </c:trendline>
          <c:cat>
            <c:numRef>
              <c:f>FISOvsLB!$A$3:$A$32</c:f>
              <c:numCache>
                <c:formatCode>General</c:formatCode>
                <c:ptCount val="30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</c:numCache>
            </c:numRef>
          </c:cat>
          <c:val>
            <c:numRef>
              <c:f>FISOvsLB!$D$3:$D$32</c:f>
              <c:numCache>
                <c:formatCode>0.0</c:formatCode>
                <c:ptCount val="30"/>
                <c:pt idx="0">
                  <c:v>9.6808892076013535</c:v>
                </c:pt>
                <c:pt idx="1">
                  <c:v>5.5668152952303744</c:v>
                </c:pt>
                <c:pt idx="2">
                  <c:v>6.8376068376068355</c:v>
                </c:pt>
                <c:pt idx="3">
                  <c:v>6.8359020852221581</c:v>
                </c:pt>
                <c:pt idx="4">
                  <c:v>8.8540438575808178</c:v>
                </c:pt>
                <c:pt idx="5">
                  <c:v>12.385808370512004</c:v>
                </c:pt>
                <c:pt idx="6">
                  <c:v>10.089344083678364</c:v>
                </c:pt>
                <c:pt idx="7">
                  <c:v>9.9240382259250204</c:v>
                </c:pt>
                <c:pt idx="8">
                  <c:v>11.103134721225173</c:v>
                </c:pt>
                <c:pt idx="9">
                  <c:v>10.17915309446254</c:v>
                </c:pt>
                <c:pt idx="10">
                  <c:v>10.010593220338984</c:v>
                </c:pt>
                <c:pt idx="11">
                  <c:v>9.1285234031548015</c:v>
                </c:pt>
                <c:pt idx="12">
                  <c:v>7.6838638858397434</c:v>
                </c:pt>
                <c:pt idx="13">
                  <c:v>9.9130434782608692</c:v>
                </c:pt>
                <c:pt idx="14">
                  <c:v>9.8833819241982503</c:v>
                </c:pt>
                <c:pt idx="15">
                  <c:v>9.5275798363684547</c:v>
                </c:pt>
                <c:pt idx="16">
                  <c:v>12.403895438236802</c:v>
                </c:pt>
                <c:pt idx="17">
                  <c:v>13.609320773425868</c:v>
                </c:pt>
                <c:pt idx="18">
                  <c:v>13.519972686923865</c:v>
                </c:pt>
                <c:pt idx="19">
                  <c:v>14.730971128608918</c:v>
                </c:pt>
                <c:pt idx="20">
                  <c:v>13.873581847650014</c:v>
                </c:pt>
                <c:pt idx="21">
                  <c:v>16.245047241694589</c:v>
                </c:pt>
                <c:pt idx="22">
                  <c:v>18.78031878031878</c:v>
                </c:pt>
                <c:pt idx="23">
                  <c:v>17.877094972067027</c:v>
                </c:pt>
                <c:pt idx="24">
                  <c:v>17.066805845511485</c:v>
                </c:pt>
                <c:pt idx="25">
                  <c:v>13.864104323953329</c:v>
                </c:pt>
                <c:pt idx="26">
                  <c:v>11.754229741763098</c:v>
                </c:pt>
                <c:pt idx="27">
                  <c:v>8.6492890995260705</c:v>
                </c:pt>
                <c:pt idx="28">
                  <c:v>4.3706293706293824</c:v>
                </c:pt>
                <c:pt idx="29">
                  <c:v>5.3879310344827545</c:v>
                </c:pt>
              </c:numCache>
            </c:numRef>
          </c:val>
        </c:ser>
        <c:marker val="1"/>
        <c:axId val="86009344"/>
        <c:axId val="86007168"/>
      </c:lineChart>
      <c:catAx>
        <c:axId val="86003712"/>
        <c:scaling>
          <c:orientation val="maxMin"/>
        </c:scaling>
        <c:axPos val="t"/>
        <c:majorGridlines/>
        <c:numFmt formatCode="General" sourceLinked="1"/>
        <c:tickLblPos val="nextTo"/>
        <c:txPr>
          <a:bodyPr rot="-540000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86005248"/>
        <c:crosses val="max"/>
        <c:auto val="1"/>
        <c:lblAlgn val="ctr"/>
        <c:lblOffset val="100"/>
      </c:catAx>
      <c:valAx>
        <c:axId val="86005248"/>
        <c:scaling>
          <c:orientation val="minMax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r>
                  <a:rPr lang="en-US" sz="1400">
                    <a:solidFill>
                      <a:srgbClr val="FF0000"/>
                    </a:solidFill>
                  </a:rPr>
                  <a:t>N° TESSERATI FISO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86003712"/>
        <c:crossesAt val="1"/>
        <c:crossBetween val="between"/>
      </c:valAx>
      <c:valAx>
        <c:axId val="86007168"/>
        <c:scaling>
          <c:orientation val="minMax"/>
          <c:max val="3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%  LB / FISO</a:t>
                </a:r>
              </a:p>
            </c:rich>
          </c:tx>
          <c:layout/>
        </c:title>
        <c:numFmt formatCode="0.0" sourceLinked="1"/>
        <c:tickLblPos val="nextTo"/>
        <c:spPr>
          <a:solidFill>
            <a:srgbClr val="00B050"/>
          </a:solidFill>
        </c:spPr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it-IT"/>
          </a:p>
        </c:txPr>
        <c:crossAx val="86009344"/>
        <c:crosses val="autoZero"/>
        <c:crossBetween val="between"/>
      </c:valAx>
      <c:catAx>
        <c:axId val="86009344"/>
        <c:scaling>
          <c:orientation val="minMax"/>
        </c:scaling>
        <c:delete val="1"/>
        <c:axPos val="b"/>
        <c:numFmt formatCode="General" sourceLinked="1"/>
        <c:tickLblPos val="none"/>
        <c:crossAx val="86007168"/>
        <c:crossesAt val="20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9395469588040723"/>
          <c:y val="0.1602997449756759"/>
          <c:w val="0.32079059682757088"/>
          <c:h val="0.11429544163939979"/>
        </c:manualLayout>
      </c:layout>
      <c:spPr>
        <a:solidFill>
          <a:schemeClr val="bg1"/>
        </a:solidFill>
        <a:ln>
          <a:solidFill>
            <a:srgbClr val="FF0000"/>
          </a:solidFill>
        </a:ln>
      </c:spPr>
      <c:txPr>
        <a:bodyPr/>
        <a:lstStyle/>
        <a:p>
          <a:pPr>
            <a:defRPr sz="2400"/>
          </a:pPr>
          <a:endParaRPr lang="it-IT"/>
        </a:p>
      </c:txPr>
    </c:legend>
    <c:plotVisOnly val="1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9105067096987783E-2"/>
          <c:y val="3.311713552584454E-2"/>
          <c:w val="0.89490541717345318"/>
          <c:h val="0.89215757426294817"/>
        </c:manualLayout>
      </c:layout>
      <c:lineChart>
        <c:grouping val="standard"/>
        <c:ser>
          <c:idx val="0"/>
          <c:order val="0"/>
          <c:tx>
            <c:v>AGO ADULTI</c:v>
          </c:tx>
          <c:spPr>
            <a:ln w="34925">
              <a:solidFill>
                <a:srgbClr val="FF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rgbClr val="FFFF00"/>
              </a:solidFill>
              <a:ln w="317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('Quote LB a FISO'!$A$34,'Quote LB a FISO'!$A$37,'Quote LB a FISO'!$A$40,'Quote LB a FISO'!$A$43,'Quote LB a FISO'!$A$46)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('Quote LB a FISO'!$B$34,'Quote LB a FISO'!$B$37,'Quote LB a FISO'!$B$40,'Quote LB a FISO'!$B$43,'Quote LB a FISO'!$B$46)</c:f>
              <c:numCache>
                <c:formatCode>General</c:formatCode>
                <c:ptCount val="5"/>
                <c:pt idx="0">
                  <c:v>194</c:v>
                </c:pt>
                <c:pt idx="1">
                  <c:v>201</c:v>
                </c:pt>
                <c:pt idx="2">
                  <c:v>180</c:v>
                </c:pt>
                <c:pt idx="3">
                  <c:v>172</c:v>
                </c:pt>
                <c:pt idx="4">
                  <c:v>184</c:v>
                </c:pt>
              </c:numCache>
            </c:numRef>
          </c:val>
        </c:ser>
        <c:ser>
          <c:idx val="1"/>
          <c:order val="1"/>
          <c:tx>
            <c:v>AGO GIOVANI</c:v>
          </c:tx>
          <c:spPr>
            <a:ln w="1905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5"/>
            <c:spPr>
              <a:solidFill>
                <a:srgbClr val="FFFF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('Quote LB a FISO'!$A$34,'Quote LB a FISO'!$A$37,'Quote LB a FISO'!$A$40,'Quote LB a FISO'!$A$43,'Quote LB a FISO'!$A$46)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('Quote LB a FISO'!$C$34,'Quote LB a FISO'!$C$37,'Quote LB a FISO'!$C$40,'Quote LB a FISO'!$C$43,'Quote LB a FISO'!$C$46)</c:f>
              <c:numCache>
                <c:formatCode>General</c:formatCode>
                <c:ptCount val="5"/>
                <c:pt idx="0">
                  <c:v>96</c:v>
                </c:pt>
                <c:pt idx="1">
                  <c:v>79</c:v>
                </c:pt>
                <c:pt idx="2">
                  <c:v>67</c:v>
                </c:pt>
                <c:pt idx="3">
                  <c:v>62</c:v>
                </c:pt>
                <c:pt idx="4">
                  <c:v>41</c:v>
                </c:pt>
              </c:numCache>
            </c:numRef>
          </c:val>
        </c:ser>
        <c:ser>
          <c:idx val="4"/>
          <c:order val="2"/>
          <c:tx>
            <c:v>GREEN ADULTI</c:v>
          </c:tx>
          <c:spPr>
            <a:ln w="38100">
              <a:solidFill>
                <a:srgbClr val="008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chemeClr val="bg1"/>
              </a:solidFill>
              <a:ln w="25400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('Quote LB a FISO'!$A$34,'Quote LB a FISO'!$A$37,'Quote LB a FISO'!$A$40,'Quote LB a FISO'!$A$43,'Quote LB a FISO'!$A$46)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('Quote LB a FISO'!$F$34,'Quote LB a FISO'!$F$37,'Quote LB a FISO'!$F$40,'Quote LB a FISO'!$F$43,'Quote LB a FISO'!$F$46)</c:f>
              <c:numCache>
                <c:formatCode>General</c:formatCode>
                <c:ptCount val="5"/>
                <c:pt idx="0">
                  <c:v>184</c:v>
                </c:pt>
                <c:pt idx="1">
                  <c:v>119</c:v>
                </c:pt>
                <c:pt idx="2">
                  <c:v>343</c:v>
                </c:pt>
                <c:pt idx="3">
                  <c:v>162</c:v>
                </c:pt>
                <c:pt idx="4">
                  <c:v>169</c:v>
                </c:pt>
              </c:numCache>
            </c:numRef>
          </c:val>
        </c:ser>
        <c:ser>
          <c:idx val="5"/>
          <c:order val="3"/>
          <c:tx>
            <c:v>GREEN GIOVANI</c:v>
          </c:tx>
          <c:spPr>
            <a:ln w="19050">
              <a:solidFill>
                <a:srgbClr val="00B05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5"/>
            <c:spPr>
              <a:solidFill>
                <a:schemeClr val="bg1"/>
              </a:solidFill>
              <a:ln w="25400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('Quote LB a FISO'!$A$34,'Quote LB a FISO'!$A$37,'Quote LB a FISO'!$A$40,'Quote LB a FISO'!$A$43,'Quote LB a FISO'!$A$46)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('Quote LB a FISO'!$G$34,'Quote LB a FISO'!$G$37,'Quote LB a FISO'!$G$40,'Quote LB a FISO'!$G$43,'Quote LB a FISO'!$G$46)</c:f>
              <c:numCache>
                <c:formatCode>General</c:formatCode>
                <c:ptCount val="5"/>
                <c:pt idx="0">
                  <c:v>262</c:v>
                </c:pt>
                <c:pt idx="1">
                  <c:v>376</c:v>
                </c:pt>
                <c:pt idx="2">
                  <c:v>545</c:v>
                </c:pt>
                <c:pt idx="3">
                  <c:v>204</c:v>
                </c:pt>
                <c:pt idx="4">
                  <c:v>165</c:v>
                </c:pt>
              </c:numCache>
            </c:numRef>
          </c:val>
        </c:ser>
        <c:marker val="1"/>
        <c:axId val="86031744"/>
        <c:axId val="86033920"/>
      </c:lineChart>
      <c:catAx>
        <c:axId val="8603174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6033920"/>
        <c:crosses val="autoZero"/>
        <c:auto val="1"/>
        <c:lblAlgn val="ctr"/>
        <c:lblOffset val="100"/>
      </c:catAx>
      <c:valAx>
        <c:axId val="8603392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00FF"/>
                </a:solidFill>
              </a:defRPr>
            </a:pPr>
            <a:endParaRPr lang="it-IT"/>
          </a:p>
        </c:txPr>
        <c:crossAx val="8603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89528347583257"/>
          <c:y val="5.6186063990323408E-2"/>
          <c:w val="0.31226521577506688"/>
          <c:h val="0.30030098586670007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521549905926307"/>
          <c:y val="6.0699311023622103E-2"/>
          <c:w val="0.79135102320484463"/>
          <c:h val="0.64539485674281183"/>
        </c:manualLayout>
      </c:layout>
      <c:barChart>
        <c:barDir val="col"/>
        <c:grouping val="clustered"/>
        <c:ser>
          <c:idx val="0"/>
          <c:order val="0"/>
          <c:tx>
            <c:v>Tesserati 2015</c:v>
          </c:tx>
          <c:spPr>
            <a:gradFill>
              <a:gsLst>
                <a:gs pos="0">
                  <a:srgbClr val="00B05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9525">
              <a:solidFill>
                <a:sysClr val="windowText" lastClr="000000"/>
              </a:solidFill>
              <a:prstDash val="solid"/>
            </a:ln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dLblPos val="outEnd"/>
            <c:showVal val="1"/>
          </c:dLbls>
          <c:cat>
            <c:strRef>
              <c:f>LOMBARDIA!$B$45:$B$57</c:f>
              <c:strCache>
                <c:ptCount val="13"/>
                <c:pt idx="0">
                  <c:v>MONZA OK</c:v>
                </c:pt>
                <c:pt idx="1">
                  <c:v>VIVAIO</c:v>
                </c:pt>
                <c:pt idx="2">
                  <c:v>UNIONE LOMBARDA</c:v>
                </c:pt>
                <c:pt idx="3">
                  <c:v>BESANESE</c:v>
                </c:pt>
                <c:pt idx="4">
                  <c:v>PUNTO-NORD</c:v>
                </c:pt>
                <c:pt idx="5">
                  <c:v>NIRVANA </c:v>
                </c:pt>
                <c:pt idx="6">
                  <c:v>AGOROSSO</c:v>
                </c:pt>
                <c:pt idx="7">
                  <c:v>ORICOMO</c:v>
                </c:pt>
                <c:pt idx="8">
                  <c:v>TUMIZA</c:v>
                </c:pt>
                <c:pt idx="9">
                  <c:v>SESTO'76</c:v>
                </c:pt>
                <c:pt idx="10">
                  <c:v>VARESE</c:v>
                </c:pt>
                <c:pt idx="11">
                  <c:v>PROMOSPORT6</c:v>
                </c:pt>
                <c:pt idx="12">
                  <c:v>L'ORMA</c:v>
                </c:pt>
              </c:strCache>
            </c:strRef>
          </c:cat>
          <c:val>
            <c:numRef>
              <c:f>LOMBARDIA!$C$41:$O$41</c:f>
              <c:numCache>
                <c:formatCode>0</c:formatCode>
                <c:ptCount val="13"/>
                <c:pt idx="0">
                  <c:v>8</c:v>
                </c:pt>
                <c:pt idx="1">
                  <c:v>7</c:v>
                </c:pt>
                <c:pt idx="2">
                  <c:v>35</c:v>
                </c:pt>
                <c:pt idx="3">
                  <c:v>200</c:v>
                </c:pt>
                <c:pt idx="4">
                  <c:v>70</c:v>
                </c:pt>
                <c:pt idx="5">
                  <c:v>58</c:v>
                </c:pt>
                <c:pt idx="6">
                  <c:v>25</c:v>
                </c:pt>
                <c:pt idx="7">
                  <c:v>23</c:v>
                </c:pt>
                <c:pt idx="8">
                  <c:v>21</c:v>
                </c:pt>
                <c:pt idx="9">
                  <c:v>20</c:v>
                </c:pt>
                <c:pt idx="10">
                  <c:v>17</c:v>
                </c:pt>
                <c:pt idx="11">
                  <c:v>3</c:v>
                </c:pt>
                <c:pt idx="12">
                  <c:v>60</c:v>
                </c:pt>
              </c:numCache>
            </c:numRef>
          </c:val>
        </c:ser>
        <c:gapWidth val="300"/>
        <c:axId val="112167168"/>
        <c:axId val="112173440"/>
      </c:barChart>
      <c:lineChart>
        <c:grouping val="standard"/>
        <c:ser>
          <c:idx val="1"/>
          <c:order val="1"/>
          <c:tx>
            <c:strRef>
              <c:f>LOMBARDIA!$A$42</c:f>
              <c:strCache>
                <c:ptCount val="1"/>
                <c:pt idx="0">
                  <c:v>Tecnici 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2"/>
            <c:spPr>
              <a:noFill/>
              <a:ln w="31750">
                <a:solidFill>
                  <a:srgbClr val="FF0000"/>
                </a:solidFill>
              </a:ln>
            </c:spPr>
          </c:marker>
          <c:dPt>
            <c:idx val="11"/>
            <c:marker>
              <c:spPr>
                <a:noFill/>
                <a:ln w="31750">
                  <a:noFill/>
                </a:ln>
              </c:spPr>
            </c:marker>
          </c:dPt>
          <c:dPt>
            <c:idx val="12"/>
            <c:marker>
              <c:spPr>
                <a:noFill/>
                <a:ln w="31750">
                  <a:noFill/>
                </a:ln>
              </c:spPr>
            </c:marker>
          </c:dPt>
          <c:cat>
            <c:strRef>
              <c:f>LOMBARDIA!$B$45:$B$57</c:f>
              <c:strCache>
                <c:ptCount val="13"/>
                <c:pt idx="0">
                  <c:v>MONZA OK</c:v>
                </c:pt>
                <c:pt idx="1">
                  <c:v>VIVAIO</c:v>
                </c:pt>
                <c:pt idx="2">
                  <c:v>UNIONE LOMBARDA</c:v>
                </c:pt>
                <c:pt idx="3">
                  <c:v>BESANESE</c:v>
                </c:pt>
                <c:pt idx="4">
                  <c:v>PUNTO-NORD</c:v>
                </c:pt>
                <c:pt idx="5">
                  <c:v>NIRVANA </c:v>
                </c:pt>
                <c:pt idx="6">
                  <c:v>AGOROSSO</c:v>
                </c:pt>
                <c:pt idx="7">
                  <c:v>ORICOMO</c:v>
                </c:pt>
                <c:pt idx="8">
                  <c:v>TUMIZA</c:v>
                </c:pt>
                <c:pt idx="9">
                  <c:v>SESTO'76</c:v>
                </c:pt>
                <c:pt idx="10">
                  <c:v>VARESE</c:v>
                </c:pt>
                <c:pt idx="11">
                  <c:v>PROMOSPORT6</c:v>
                </c:pt>
                <c:pt idx="12">
                  <c:v>L'ORMA</c:v>
                </c:pt>
              </c:strCache>
            </c:strRef>
          </c:cat>
          <c:val>
            <c:numRef>
              <c:f>LOMBARDIA!$C$42:$O$42</c:f>
              <c:numCache>
                <c:formatCode>0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13</c:v>
                </c:pt>
                <c:pt idx="4">
                  <c:v>5</c:v>
                </c:pt>
                <c:pt idx="5">
                  <c:v>9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2"/>
          <c:order val="2"/>
          <c:tx>
            <c:strRef>
              <c:f>LOMBARDIA!$B$43</c:f>
              <c:strCache>
                <c:ptCount val="1"/>
                <c:pt idx="0">
                  <c:v>Tecn/Tess [%] 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1"/>
            <c:spPr>
              <a:solidFill>
                <a:sysClr val="window" lastClr="FFFFFF"/>
              </a:solidFill>
              <a:ln w="25400">
                <a:solidFill>
                  <a:schemeClr val="tx1"/>
                </a:solidFill>
              </a:ln>
              <a:effectLst/>
            </c:spPr>
          </c:marker>
          <c:dPt>
            <c:idx val="11"/>
            <c:marker>
              <c:symbol val="none"/>
            </c:marker>
          </c:dPt>
          <c:dPt>
            <c:idx val="12"/>
            <c:marker>
              <c:symbol val="none"/>
            </c:marker>
          </c:dPt>
          <c:cat>
            <c:strRef>
              <c:f>LOMBARDIA!$B$45:$B$57</c:f>
              <c:strCache>
                <c:ptCount val="13"/>
                <c:pt idx="0">
                  <c:v>MONZA OK</c:v>
                </c:pt>
                <c:pt idx="1">
                  <c:v>VIVAIO</c:v>
                </c:pt>
                <c:pt idx="2">
                  <c:v>UNIONE LOMBARDA</c:v>
                </c:pt>
                <c:pt idx="3">
                  <c:v>BESANESE</c:v>
                </c:pt>
                <c:pt idx="4">
                  <c:v>PUNTO-NORD</c:v>
                </c:pt>
                <c:pt idx="5">
                  <c:v>NIRVANA </c:v>
                </c:pt>
                <c:pt idx="6">
                  <c:v>AGOROSSO</c:v>
                </c:pt>
                <c:pt idx="7">
                  <c:v>ORICOMO</c:v>
                </c:pt>
                <c:pt idx="8">
                  <c:v>TUMIZA</c:v>
                </c:pt>
                <c:pt idx="9">
                  <c:v>SESTO'76</c:v>
                </c:pt>
                <c:pt idx="10">
                  <c:v>VARESE</c:v>
                </c:pt>
                <c:pt idx="11">
                  <c:v>PROMOSPORT6</c:v>
                </c:pt>
                <c:pt idx="12">
                  <c:v>L'ORMA</c:v>
                </c:pt>
              </c:strCache>
            </c:strRef>
          </c:cat>
          <c:val>
            <c:numRef>
              <c:f>LOMBARDIA!$C$43:$O$43</c:f>
              <c:numCache>
                <c:formatCode>0.0</c:formatCode>
                <c:ptCount val="13"/>
                <c:pt idx="0">
                  <c:v>37.5</c:v>
                </c:pt>
                <c:pt idx="1">
                  <c:v>57.142857142857153</c:v>
                </c:pt>
                <c:pt idx="2">
                  <c:v>17.142857142857157</c:v>
                </c:pt>
                <c:pt idx="3">
                  <c:v>6.5</c:v>
                </c:pt>
                <c:pt idx="4">
                  <c:v>7.1428571428571415</c:v>
                </c:pt>
                <c:pt idx="5">
                  <c:v>15.517241379310345</c:v>
                </c:pt>
                <c:pt idx="6">
                  <c:v>8</c:v>
                </c:pt>
                <c:pt idx="7">
                  <c:v>21.739130434782609</c:v>
                </c:pt>
                <c:pt idx="8">
                  <c:v>23.809523809523785</c:v>
                </c:pt>
                <c:pt idx="9">
                  <c:v>10</c:v>
                </c:pt>
                <c:pt idx="10">
                  <c:v>5.8823529411764675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marker val="1"/>
        <c:axId val="112175360"/>
        <c:axId val="112177152"/>
      </c:lineChart>
      <c:catAx>
        <c:axId val="112167168"/>
        <c:scaling>
          <c:orientation val="minMax"/>
        </c:scaling>
        <c:axPos val="b"/>
        <c:majorGridlines>
          <c:spPr>
            <a:ln>
              <a:prstDash val="solid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 b="1" baseline="0">
                <a:solidFill>
                  <a:srgbClr val="0000FF"/>
                </a:solidFill>
              </a:defRPr>
            </a:pPr>
            <a:endParaRPr lang="it-IT"/>
          </a:p>
        </c:txPr>
        <c:crossAx val="112173440"/>
        <c:crosses val="autoZero"/>
        <c:auto val="1"/>
        <c:lblAlgn val="ctr"/>
        <c:lblOffset val="100"/>
      </c:catAx>
      <c:valAx>
        <c:axId val="112173440"/>
        <c:scaling>
          <c:orientation val="minMax"/>
          <c:max val="200"/>
          <c:min val="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008000"/>
                    </a:solidFill>
                  </a:defRPr>
                </a:pPr>
                <a:r>
                  <a:rPr lang="en-US" sz="1800">
                    <a:solidFill>
                      <a:srgbClr val="008000"/>
                    </a:solidFill>
                  </a:rPr>
                  <a:t>N. Tesserati 2015</a:t>
                </a:r>
              </a:p>
            </c:rich>
          </c:tx>
          <c:layout>
            <c:manualLayout>
              <c:xMode val="edge"/>
              <c:yMode val="edge"/>
              <c:x val="7.3124192809232249E-4"/>
              <c:y val="0.2640690243389906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800" b="1">
                <a:solidFill>
                  <a:srgbClr val="008000"/>
                </a:solidFill>
              </a:defRPr>
            </a:pPr>
            <a:endParaRPr lang="it-IT"/>
          </a:p>
        </c:txPr>
        <c:crossAx val="112167168"/>
        <c:crosses val="autoZero"/>
        <c:crossBetween val="between"/>
        <c:majorUnit val="25"/>
      </c:valAx>
      <c:catAx>
        <c:axId val="112175360"/>
        <c:scaling>
          <c:orientation val="minMax"/>
        </c:scaling>
        <c:delete val="1"/>
        <c:axPos val="b"/>
        <c:tickLblPos val="none"/>
        <c:crossAx val="112177152"/>
        <c:crosses val="autoZero"/>
        <c:auto val="1"/>
        <c:lblAlgn val="ctr"/>
        <c:lblOffset val="100"/>
      </c:catAx>
      <c:valAx>
        <c:axId val="112177152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r>
                  <a:rPr lang="en-US" sz="1800" dirty="0">
                    <a:solidFill>
                      <a:srgbClr val="FF0000"/>
                    </a:solidFill>
                  </a:rPr>
                  <a:t>N°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Tecnici</a:t>
                </a:r>
                <a:r>
                  <a:rPr lang="en-US" sz="1800" dirty="0">
                    <a:solidFill>
                      <a:srgbClr val="FF0000"/>
                    </a:solidFill>
                  </a:rPr>
                  <a:t> e </a:t>
                </a:r>
                <a:r>
                  <a:rPr lang="en-US" sz="1800" dirty="0">
                    <a:solidFill>
                      <a:schemeClr val="tx1"/>
                    </a:solidFill>
                  </a:rPr>
                  <a:t>%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Tecn</a:t>
                </a:r>
                <a:r>
                  <a:rPr lang="en-US" sz="1800" dirty="0">
                    <a:solidFill>
                      <a:schemeClr val="tx1"/>
                    </a:solidFill>
                  </a:rPr>
                  <a:t>/Tess</a:t>
                </a:r>
              </a:p>
            </c:rich>
          </c:tx>
          <c:layout>
            <c:manualLayout>
              <c:xMode val="edge"/>
              <c:yMode val="edge"/>
              <c:x val="0.95990456748461994"/>
              <c:y val="0.20593035760639844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it-IT"/>
          </a:p>
        </c:txPr>
        <c:crossAx val="11217536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58362104736907972"/>
          <c:y val="8.2128580081335986E-2"/>
          <c:w val="0.23743909789054182"/>
          <c:h val="0.21560678541555933"/>
        </c:manualLayout>
      </c:layout>
      <c:spPr>
        <a:solidFill>
          <a:schemeClr val="bg1"/>
        </a:solidFill>
        <a:ln>
          <a:solidFill>
            <a:srgbClr val="FF0000"/>
          </a:solidFill>
        </a:ln>
      </c:spPr>
      <c:txPr>
        <a:bodyPr/>
        <a:lstStyle/>
        <a:p>
          <a:pPr>
            <a:defRPr sz="2000"/>
          </a:pPr>
          <a:endParaRPr lang="it-IT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681556260687365E-2"/>
          <c:y val="2.366015791836867E-2"/>
          <c:w val="0.90333048993875387"/>
          <c:h val="0.88156764827205503"/>
        </c:manualLayout>
      </c:layout>
      <c:lineChart>
        <c:grouping val="standard"/>
        <c:ser>
          <c:idx val="1"/>
          <c:order val="0"/>
          <c:tx>
            <c:strRef>
              <c:f>'Tessreati CRL 1986-2015'!$B$39</c:f>
              <c:strCache>
                <c:ptCount val="1"/>
                <c:pt idx="0">
                  <c:v>0055 = MONZA OK (MB)</c:v>
                </c:pt>
              </c:strCache>
            </c:strRef>
          </c:tx>
          <c:spPr>
            <a:ln w="9525">
              <a:solidFill>
                <a:srgbClr val="FF00FF"/>
              </a:solidFill>
              <a:prstDash val="dash"/>
            </a:ln>
          </c:spPr>
          <c:marker>
            <c:symbol val="square"/>
            <c:size val="10"/>
            <c:spPr>
              <a:solidFill>
                <a:srgbClr val="FFFF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1986-2015'!$B$6:$B$35</c:f>
              <c:numCache>
                <c:formatCode>General</c:formatCode>
                <c:ptCount val="30"/>
                <c:pt idx="0">
                  <c:v>16</c:v>
                </c:pt>
                <c:pt idx="1">
                  <c:v>18</c:v>
                </c:pt>
                <c:pt idx="2">
                  <c:v>20</c:v>
                </c:pt>
                <c:pt idx="3">
                  <c:v>9</c:v>
                </c:pt>
                <c:pt idx="4">
                  <c:v>13</c:v>
                </c:pt>
                <c:pt idx="5">
                  <c:v>22</c:v>
                </c:pt>
                <c:pt idx="6">
                  <c:v>22</c:v>
                </c:pt>
                <c:pt idx="7">
                  <c:v>27</c:v>
                </c:pt>
                <c:pt idx="8">
                  <c:v>21</c:v>
                </c:pt>
                <c:pt idx="9">
                  <c:v>19</c:v>
                </c:pt>
                <c:pt idx="10">
                  <c:v>21</c:v>
                </c:pt>
                <c:pt idx="11">
                  <c:v>22</c:v>
                </c:pt>
                <c:pt idx="12">
                  <c:v>22</c:v>
                </c:pt>
                <c:pt idx="13">
                  <c:v>19</c:v>
                </c:pt>
                <c:pt idx="14">
                  <c:v>20</c:v>
                </c:pt>
                <c:pt idx="15">
                  <c:v>17</c:v>
                </c:pt>
                <c:pt idx="16">
                  <c:v>15</c:v>
                </c:pt>
                <c:pt idx="17">
                  <c:v>21</c:v>
                </c:pt>
                <c:pt idx="18">
                  <c:v>21</c:v>
                </c:pt>
                <c:pt idx="19">
                  <c:v>18</c:v>
                </c:pt>
                <c:pt idx="20">
                  <c:v>17</c:v>
                </c:pt>
                <c:pt idx="21">
                  <c:v>20</c:v>
                </c:pt>
                <c:pt idx="22">
                  <c:v>20</c:v>
                </c:pt>
                <c:pt idx="23">
                  <c:v>21</c:v>
                </c:pt>
                <c:pt idx="24">
                  <c:v>21</c:v>
                </c:pt>
                <c:pt idx="25">
                  <c:v>20</c:v>
                </c:pt>
                <c:pt idx="26">
                  <c:v>18</c:v>
                </c:pt>
                <c:pt idx="27">
                  <c:v>15</c:v>
                </c:pt>
                <c:pt idx="28">
                  <c:v>9</c:v>
                </c:pt>
                <c:pt idx="29">
                  <c:v>8</c:v>
                </c:pt>
              </c:numCache>
            </c:numRef>
          </c:val>
        </c:ser>
        <c:ser>
          <c:idx val="2"/>
          <c:order val="1"/>
          <c:tx>
            <c:strRef>
              <c:f>'Tessreati CRL 1986-2015'!$B$40</c:f>
              <c:strCache>
                <c:ptCount val="1"/>
                <c:pt idx="0">
                  <c:v>0093 = VIVAIO ORIENTEERING (MI)</c:v>
                </c:pt>
              </c:strCache>
            </c:strRef>
          </c:tx>
          <c:spPr>
            <a:ln w="9525">
              <a:solidFill>
                <a:srgbClr val="0000FF"/>
              </a:solidFill>
              <a:prstDash val="dash"/>
            </a:ln>
          </c:spPr>
          <c:marker>
            <c:symbol val="triangle"/>
            <c:size val="10"/>
            <c:spPr>
              <a:solidFill>
                <a:srgbClr val="FFFF00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1986-2015'!$C$6:$C$35</c:f>
              <c:numCache>
                <c:formatCode>0</c:formatCode>
                <c:ptCount val="30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17</c:v>
                </c:pt>
                <c:pt idx="7">
                  <c:v>114</c:v>
                </c:pt>
                <c:pt idx="8">
                  <c:v>22</c:v>
                </c:pt>
                <c:pt idx="9">
                  <c:v>23</c:v>
                </c:pt>
                <c:pt idx="10">
                  <c:v>27</c:v>
                </c:pt>
                <c:pt idx="11">
                  <c:v>20</c:v>
                </c:pt>
                <c:pt idx="12">
                  <c:v>155</c:v>
                </c:pt>
                <c:pt idx="13">
                  <c:v>112</c:v>
                </c:pt>
                <c:pt idx="14">
                  <c:v>21</c:v>
                </c:pt>
                <c:pt idx="15">
                  <c:v>21</c:v>
                </c:pt>
                <c:pt idx="16">
                  <c:v>20</c:v>
                </c:pt>
                <c:pt idx="17" formatCode="#,##0">
                  <c:v>24</c:v>
                </c:pt>
                <c:pt idx="18" formatCode="#,##0">
                  <c:v>23</c:v>
                </c:pt>
                <c:pt idx="19" formatCode="#,##0">
                  <c:v>20</c:v>
                </c:pt>
                <c:pt idx="20" formatCode="#,##0">
                  <c:v>22</c:v>
                </c:pt>
                <c:pt idx="21" formatCode="#,##0">
                  <c:v>48</c:v>
                </c:pt>
                <c:pt idx="22" formatCode="#,##0">
                  <c:v>24</c:v>
                </c:pt>
                <c:pt idx="23" formatCode="#,##0">
                  <c:v>21</c:v>
                </c:pt>
                <c:pt idx="24" formatCode="#,##0">
                  <c:v>18</c:v>
                </c:pt>
                <c:pt idx="25" formatCode="#,##0">
                  <c:v>10</c:v>
                </c:pt>
                <c:pt idx="26" formatCode="#,##0">
                  <c:v>55</c:v>
                </c:pt>
                <c:pt idx="27" formatCode="#,##0">
                  <c:v>9</c:v>
                </c:pt>
                <c:pt idx="28" formatCode="#,##0">
                  <c:v>5</c:v>
                </c:pt>
                <c:pt idx="29" formatCode="#,##0">
                  <c:v>7</c:v>
                </c:pt>
              </c:numCache>
            </c:numRef>
          </c:val>
        </c:ser>
        <c:ser>
          <c:idx val="4"/>
          <c:order val="2"/>
          <c:tx>
            <c:strRef>
              <c:f>'Tessreati CRL 1986-2015'!$B$42</c:f>
              <c:strCache>
                <c:ptCount val="1"/>
                <c:pt idx="0">
                  <c:v>0158 = UNIONE LOMBARDA (MI)</c:v>
                </c:pt>
              </c:strCache>
            </c:strRef>
          </c:tx>
          <c:spPr>
            <a:ln w="9525">
              <a:solidFill>
                <a:srgbClr val="00FF00"/>
              </a:solidFill>
              <a:prstDash val="dash"/>
            </a:ln>
          </c:spPr>
          <c:marker>
            <c:symbol val="star"/>
            <c:size val="10"/>
            <c:spPr>
              <a:noFill/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1986-2015'!$E$6:$E$35</c:f>
              <c:numCache>
                <c:formatCode>General</c:formatCode>
                <c:ptCount val="30"/>
                <c:pt idx="2" formatCode="0">
                  <c:v>6</c:v>
                </c:pt>
                <c:pt idx="3" formatCode="0">
                  <c:v>5</c:v>
                </c:pt>
                <c:pt idx="4" formatCode="0">
                  <c:v>5</c:v>
                </c:pt>
                <c:pt idx="5" formatCode="0">
                  <c:v>9</c:v>
                </c:pt>
                <c:pt idx="6" formatCode="0">
                  <c:v>15</c:v>
                </c:pt>
                <c:pt idx="7" formatCode="0">
                  <c:v>18</c:v>
                </c:pt>
                <c:pt idx="8" formatCode="0">
                  <c:v>41</c:v>
                </c:pt>
                <c:pt idx="9" formatCode="0">
                  <c:v>38</c:v>
                </c:pt>
                <c:pt idx="10" formatCode="0">
                  <c:v>37</c:v>
                </c:pt>
                <c:pt idx="11" formatCode="0">
                  <c:v>44</c:v>
                </c:pt>
                <c:pt idx="12" formatCode="0">
                  <c:v>55</c:v>
                </c:pt>
                <c:pt idx="13" formatCode="0">
                  <c:v>51</c:v>
                </c:pt>
                <c:pt idx="14" formatCode="0">
                  <c:v>54</c:v>
                </c:pt>
                <c:pt idx="15" formatCode="0">
                  <c:v>48</c:v>
                </c:pt>
                <c:pt idx="16" formatCode="0">
                  <c:v>39</c:v>
                </c:pt>
                <c:pt idx="17" formatCode="#,##0">
                  <c:v>40</c:v>
                </c:pt>
                <c:pt idx="18" formatCode="#,##0">
                  <c:v>46</c:v>
                </c:pt>
                <c:pt idx="19" formatCode="#,##0">
                  <c:v>52</c:v>
                </c:pt>
                <c:pt idx="20" formatCode="#,##0">
                  <c:v>46</c:v>
                </c:pt>
                <c:pt idx="21" formatCode="#,##0">
                  <c:v>70</c:v>
                </c:pt>
                <c:pt idx="22" formatCode="#,##0">
                  <c:v>50</c:v>
                </c:pt>
                <c:pt idx="23" formatCode="#,##0">
                  <c:v>47</c:v>
                </c:pt>
                <c:pt idx="24" formatCode="#,##0">
                  <c:v>45</c:v>
                </c:pt>
                <c:pt idx="25" formatCode="#,##0">
                  <c:v>122</c:v>
                </c:pt>
                <c:pt idx="26" formatCode="#,##0">
                  <c:v>91</c:v>
                </c:pt>
                <c:pt idx="27" formatCode="#,##0">
                  <c:v>37</c:v>
                </c:pt>
                <c:pt idx="28" formatCode="#,##0">
                  <c:v>33</c:v>
                </c:pt>
                <c:pt idx="29" formatCode="#,##0">
                  <c:v>35</c:v>
                </c:pt>
              </c:numCache>
            </c:numRef>
          </c:val>
        </c:ser>
        <c:ser>
          <c:idx val="5"/>
          <c:order val="3"/>
          <c:tx>
            <c:strRef>
              <c:f>'Tessreati CRL 1986-2015'!$B$43</c:f>
              <c:strCache>
                <c:ptCount val="1"/>
                <c:pt idx="0">
                  <c:v>0165 = POLISPORTIVA BESANESE (MB)</c:v>
                </c:pt>
              </c:strCache>
            </c:strRef>
          </c:tx>
          <c:spPr>
            <a:ln w="9525">
              <a:solidFill>
                <a:srgbClr val="FF0000"/>
              </a:solidFill>
              <a:prstDash val="dash"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1986-2015'!$F$6:$F$35</c:f>
              <c:numCache>
                <c:formatCode>General</c:formatCode>
                <c:ptCount val="30"/>
                <c:pt idx="2" formatCode="0">
                  <c:v>9</c:v>
                </c:pt>
                <c:pt idx="3" formatCode="0">
                  <c:v>10</c:v>
                </c:pt>
                <c:pt idx="4" formatCode="0">
                  <c:v>25</c:v>
                </c:pt>
                <c:pt idx="5" formatCode="0">
                  <c:v>33</c:v>
                </c:pt>
                <c:pt idx="6" formatCode="0">
                  <c:v>41</c:v>
                </c:pt>
                <c:pt idx="7" formatCode="0">
                  <c:v>75</c:v>
                </c:pt>
                <c:pt idx="8" formatCode="0">
                  <c:v>55</c:v>
                </c:pt>
                <c:pt idx="9" formatCode="0">
                  <c:v>47</c:v>
                </c:pt>
                <c:pt idx="10" formatCode="0">
                  <c:v>44</c:v>
                </c:pt>
                <c:pt idx="11" formatCode="0">
                  <c:v>51</c:v>
                </c:pt>
                <c:pt idx="12" formatCode="0">
                  <c:v>58</c:v>
                </c:pt>
                <c:pt idx="13" formatCode="0">
                  <c:v>45</c:v>
                </c:pt>
                <c:pt idx="14" formatCode="0">
                  <c:v>40</c:v>
                </c:pt>
                <c:pt idx="15" formatCode="0">
                  <c:v>43</c:v>
                </c:pt>
                <c:pt idx="16" formatCode="0">
                  <c:v>42</c:v>
                </c:pt>
                <c:pt idx="17" formatCode="#,##0">
                  <c:v>36</c:v>
                </c:pt>
                <c:pt idx="18" formatCode="#,##0">
                  <c:v>41</c:v>
                </c:pt>
                <c:pt idx="19" formatCode="#,##0">
                  <c:v>44</c:v>
                </c:pt>
                <c:pt idx="20" formatCode="#,##0">
                  <c:v>49</c:v>
                </c:pt>
                <c:pt idx="21" formatCode="#,##0">
                  <c:v>57</c:v>
                </c:pt>
                <c:pt idx="22" formatCode="#,##0">
                  <c:v>63</c:v>
                </c:pt>
                <c:pt idx="23" formatCode="#,##0">
                  <c:v>67</c:v>
                </c:pt>
                <c:pt idx="24" formatCode="#,##0">
                  <c:v>171</c:v>
                </c:pt>
                <c:pt idx="25" formatCode="#,##0">
                  <c:v>190</c:v>
                </c:pt>
                <c:pt idx="26" formatCode="#,##0">
                  <c:v>161</c:v>
                </c:pt>
                <c:pt idx="27" formatCode="#,##0">
                  <c:v>175</c:v>
                </c:pt>
                <c:pt idx="28" formatCode="#,##0">
                  <c:v>210</c:v>
                </c:pt>
                <c:pt idx="29" formatCode="#,##0">
                  <c:v>200</c:v>
                </c:pt>
              </c:numCache>
            </c:numRef>
          </c:val>
        </c:ser>
        <c:ser>
          <c:idx val="6"/>
          <c:order val="4"/>
          <c:tx>
            <c:strRef>
              <c:f>'Tessreati CRL 1986-2015'!$B$44</c:f>
              <c:strCache>
                <c:ptCount val="1"/>
                <c:pt idx="0">
                  <c:v>0167 = POLISPORTIVA PUNTO NORD (MB)</c:v>
                </c:pt>
              </c:strCache>
            </c:strRef>
          </c:tx>
          <c:spPr>
            <a:ln w="9525">
              <a:solidFill>
                <a:srgbClr val="339966"/>
              </a:solidFill>
              <a:prstDash val="dash"/>
            </a:ln>
          </c:spPr>
          <c:marker>
            <c:symbol val="square"/>
            <c:size val="10"/>
            <c:spPr>
              <a:solidFill>
                <a:srgbClr val="DDDDDD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1986-2015'!$G$6:$G$35</c:f>
              <c:numCache>
                <c:formatCode>General</c:formatCode>
                <c:ptCount val="30"/>
                <c:pt idx="2" formatCode="0">
                  <c:v>7</c:v>
                </c:pt>
                <c:pt idx="3" formatCode="0">
                  <c:v>10</c:v>
                </c:pt>
                <c:pt idx="4" formatCode="0">
                  <c:v>11</c:v>
                </c:pt>
                <c:pt idx="5" formatCode="0">
                  <c:v>14</c:v>
                </c:pt>
                <c:pt idx="6" formatCode="0">
                  <c:v>20</c:v>
                </c:pt>
                <c:pt idx="7" formatCode="0">
                  <c:v>38</c:v>
                </c:pt>
                <c:pt idx="8" formatCode="0">
                  <c:v>30</c:v>
                </c:pt>
                <c:pt idx="9" formatCode="0">
                  <c:v>34</c:v>
                </c:pt>
                <c:pt idx="10" formatCode="0">
                  <c:v>35</c:v>
                </c:pt>
                <c:pt idx="11" formatCode="0">
                  <c:v>36</c:v>
                </c:pt>
                <c:pt idx="12" formatCode="0">
                  <c:v>44</c:v>
                </c:pt>
                <c:pt idx="13" formatCode="0">
                  <c:v>37</c:v>
                </c:pt>
                <c:pt idx="14" formatCode="0">
                  <c:v>28</c:v>
                </c:pt>
                <c:pt idx="15" formatCode="0">
                  <c:v>28</c:v>
                </c:pt>
                <c:pt idx="16" formatCode="0">
                  <c:v>22</c:v>
                </c:pt>
                <c:pt idx="17" formatCode="#,##0">
                  <c:v>21</c:v>
                </c:pt>
                <c:pt idx="18" formatCode="#,##0">
                  <c:v>20</c:v>
                </c:pt>
                <c:pt idx="19" formatCode="#,##0">
                  <c:v>24</c:v>
                </c:pt>
                <c:pt idx="20" formatCode="#,##0">
                  <c:v>28</c:v>
                </c:pt>
                <c:pt idx="21" formatCode="#,##0">
                  <c:v>25</c:v>
                </c:pt>
                <c:pt idx="22" formatCode="#,##0">
                  <c:v>24</c:v>
                </c:pt>
                <c:pt idx="23" formatCode="#,##0">
                  <c:v>66</c:v>
                </c:pt>
                <c:pt idx="24" formatCode="#,##0">
                  <c:v>36</c:v>
                </c:pt>
                <c:pt idx="25" formatCode="#,##0">
                  <c:v>36</c:v>
                </c:pt>
                <c:pt idx="26" formatCode="#,##0">
                  <c:v>58</c:v>
                </c:pt>
                <c:pt idx="27" formatCode="#,##0">
                  <c:v>56</c:v>
                </c:pt>
                <c:pt idx="28" formatCode="#,##0">
                  <c:v>127</c:v>
                </c:pt>
                <c:pt idx="29" formatCode="#,##0">
                  <c:v>70</c:v>
                </c:pt>
              </c:numCache>
            </c:numRef>
          </c:val>
        </c:ser>
        <c:ser>
          <c:idx val="7"/>
          <c:order val="5"/>
          <c:tx>
            <c:strRef>
              <c:f>'Tessreati CRL 1986-2015'!$B$45</c:f>
              <c:strCache>
                <c:ptCount val="1"/>
                <c:pt idx="0">
                  <c:v>0188 = NIRVANA VERDE (LC)</c:v>
                </c:pt>
              </c:strCache>
            </c:strRef>
          </c:tx>
          <c:spPr>
            <a:ln w="9525">
              <a:solidFill>
                <a:srgbClr val="0000FF"/>
              </a:solidFill>
              <a:prstDash val="dash"/>
            </a:ln>
          </c:spPr>
          <c:marker>
            <c:symbol val="star"/>
            <c:size val="6"/>
            <c:spPr>
              <a:noFill/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1986-2015'!$H$6:$H$35</c:f>
              <c:numCache>
                <c:formatCode>General</c:formatCode>
                <c:ptCount val="30"/>
                <c:pt idx="3" formatCode="0">
                  <c:v>9</c:v>
                </c:pt>
                <c:pt idx="4" formatCode="0">
                  <c:v>14</c:v>
                </c:pt>
                <c:pt idx="5" formatCode="0">
                  <c:v>15</c:v>
                </c:pt>
                <c:pt idx="6" formatCode="0">
                  <c:v>24</c:v>
                </c:pt>
                <c:pt idx="7" formatCode="0">
                  <c:v>22</c:v>
                </c:pt>
                <c:pt idx="8" formatCode="0">
                  <c:v>34</c:v>
                </c:pt>
                <c:pt idx="9" formatCode="0">
                  <c:v>20</c:v>
                </c:pt>
                <c:pt idx="10" formatCode="0">
                  <c:v>24</c:v>
                </c:pt>
                <c:pt idx="11" formatCode="0">
                  <c:v>13</c:v>
                </c:pt>
                <c:pt idx="12" formatCode="0">
                  <c:v>18</c:v>
                </c:pt>
                <c:pt idx="13" formatCode="0">
                  <c:v>30</c:v>
                </c:pt>
                <c:pt idx="14" formatCode="0">
                  <c:v>29</c:v>
                </c:pt>
                <c:pt idx="15" formatCode="0">
                  <c:v>22</c:v>
                </c:pt>
                <c:pt idx="16" formatCode="0">
                  <c:v>33</c:v>
                </c:pt>
                <c:pt idx="17" formatCode="#,##0">
                  <c:v>37</c:v>
                </c:pt>
                <c:pt idx="18" formatCode="#,##0">
                  <c:v>31</c:v>
                </c:pt>
                <c:pt idx="19" formatCode="#,##0">
                  <c:v>36</c:v>
                </c:pt>
                <c:pt idx="20" formatCode="#,##0">
                  <c:v>30</c:v>
                </c:pt>
                <c:pt idx="21" formatCode="#,##0">
                  <c:v>30</c:v>
                </c:pt>
                <c:pt idx="22" formatCode="#,##0">
                  <c:v>26</c:v>
                </c:pt>
                <c:pt idx="23" formatCode="#,##0">
                  <c:v>24</c:v>
                </c:pt>
                <c:pt idx="24" formatCode="#,##0">
                  <c:v>23</c:v>
                </c:pt>
                <c:pt idx="25" formatCode="#,##0">
                  <c:v>23</c:v>
                </c:pt>
                <c:pt idx="26" formatCode="#,##0">
                  <c:v>25</c:v>
                </c:pt>
                <c:pt idx="27" formatCode="#,##0">
                  <c:v>125</c:v>
                </c:pt>
                <c:pt idx="28" formatCode="#,##0">
                  <c:v>90</c:v>
                </c:pt>
                <c:pt idx="29" formatCode="#,##0">
                  <c:v>58</c:v>
                </c:pt>
              </c:numCache>
            </c:numRef>
          </c:val>
        </c:ser>
        <c:ser>
          <c:idx val="9"/>
          <c:order val="6"/>
          <c:tx>
            <c:strRef>
              <c:f>'Tessreati CRL 1986-2015'!$B$47</c:f>
              <c:strCache>
                <c:ptCount val="1"/>
                <c:pt idx="0">
                  <c:v>0242 = AGOROSSO S.ALESSANDRO ORIENTEERING (BG)</c:v>
                </c:pt>
              </c:strCache>
            </c:strRef>
          </c:tx>
          <c:spPr>
            <a:ln w="9525">
              <a:solidFill>
                <a:srgbClr val="808080"/>
              </a:solidFill>
              <a:prstDash val="dash"/>
            </a:ln>
          </c:spPr>
          <c:marker>
            <c:symbol val="diamond"/>
            <c:size val="6"/>
            <c:spPr>
              <a:solidFill>
                <a:srgbClr val="CCFFFF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1986-2015'!$J$6:$J$35</c:f>
              <c:numCache>
                <c:formatCode>General</c:formatCode>
                <c:ptCount val="30"/>
                <c:pt idx="4" formatCode="0">
                  <c:v>6</c:v>
                </c:pt>
                <c:pt idx="5" formatCode="0">
                  <c:v>13</c:v>
                </c:pt>
                <c:pt idx="6" formatCode="0">
                  <c:v>15</c:v>
                </c:pt>
                <c:pt idx="7" formatCode="0">
                  <c:v>20</c:v>
                </c:pt>
                <c:pt idx="8" formatCode="0">
                  <c:v>26</c:v>
                </c:pt>
                <c:pt idx="9" formatCode="0">
                  <c:v>22</c:v>
                </c:pt>
                <c:pt idx="10" formatCode="0">
                  <c:v>22</c:v>
                </c:pt>
                <c:pt idx="11" formatCode="0">
                  <c:v>19</c:v>
                </c:pt>
                <c:pt idx="12" formatCode="0">
                  <c:v>15</c:v>
                </c:pt>
                <c:pt idx="13" formatCode="0">
                  <c:v>16</c:v>
                </c:pt>
                <c:pt idx="14" formatCode="0">
                  <c:v>16</c:v>
                </c:pt>
                <c:pt idx="15" formatCode="0">
                  <c:v>17</c:v>
                </c:pt>
                <c:pt idx="16" formatCode="0">
                  <c:v>14</c:v>
                </c:pt>
                <c:pt idx="17" formatCode="#,##0">
                  <c:v>12</c:v>
                </c:pt>
                <c:pt idx="18" formatCode="#,##0">
                  <c:v>13</c:v>
                </c:pt>
                <c:pt idx="19" formatCode="#,##0">
                  <c:v>11</c:v>
                </c:pt>
                <c:pt idx="20" formatCode="#,##0">
                  <c:v>18</c:v>
                </c:pt>
                <c:pt idx="21" formatCode="#,##0">
                  <c:v>27</c:v>
                </c:pt>
                <c:pt idx="22" formatCode="#,##0">
                  <c:v>20</c:v>
                </c:pt>
                <c:pt idx="23" formatCode="#,##0">
                  <c:v>24</c:v>
                </c:pt>
                <c:pt idx="24" formatCode="#,##0">
                  <c:v>28</c:v>
                </c:pt>
                <c:pt idx="25" formatCode="#,##0">
                  <c:v>68</c:v>
                </c:pt>
                <c:pt idx="26" formatCode="#,##0">
                  <c:v>28</c:v>
                </c:pt>
                <c:pt idx="27" formatCode="#,##0">
                  <c:v>14</c:v>
                </c:pt>
                <c:pt idx="28" formatCode="#,##0">
                  <c:v>23</c:v>
                </c:pt>
                <c:pt idx="29" formatCode="#,##0">
                  <c:v>25</c:v>
                </c:pt>
              </c:numCache>
            </c:numRef>
          </c:val>
        </c:ser>
        <c:ser>
          <c:idx val="10"/>
          <c:order val="7"/>
          <c:tx>
            <c:strRef>
              <c:f>'Tessreati CRL 1986-2015'!$B$48</c:f>
              <c:strCache>
                <c:ptCount val="1"/>
                <c:pt idx="0">
                  <c:v>0271 = ORIENTEERING COMO (CO)</c:v>
                </c:pt>
              </c:strCache>
            </c:strRef>
          </c:tx>
          <c:spPr>
            <a:ln w="9525">
              <a:solidFill>
                <a:srgbClr val="FF00FF"/>
              </a:solidFill>
              <a:prstDash val="dash"/>
            </a:ln>
          </c:spPr>
          <c:marker>
            <c:symbol val="square"/>
            <c:size val="10"/>
            <c:spPr>
              <a:solidFill>
                <a:srgbClr val="CCFFCC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1986-2015'!$K$6:$K$35</c:f>
              <c:numCache>
                <c:formatCode>General</c:formatCode>
                <c:ptCount val="30"/>
                <c:pt idx="4" formatCode="0">
                  <c:v>3</c:v>
                </c:pt>
                <c:pt idx="5" formatCode="0">
                  <c:v>4</c:v>
                </c:pt>
                <c:pt idx="6" formatCode="0">
                  <c:v>9</c:v>
                </c:pt>
                <c:pt idx="7" formatCode="0">
                  <c:v>15</c:v>
                </c:pt>
                <c:pt idx="8" formatCode="0">
                  <c:v>18</c:v>
                </c:pt>
                <c:pt idx="9" formatCode="0">
                  <c:v>21</c:v>
                </c:pt>
                <c:pt idx="10" formatCode="0">
                  <c:v>18</c:v>
                </c:pt>
                <c:pt idx="11" formatCode="0">
                  <c:v>18</c:v>
                </c:pt>
                <c:pt idx="12" formatCode="0">
                  <c:v>21</c:v>
                </c:pt>
                <c:pt idx="13" formatCode="0">
                  <c:v>15</c:v>
                </c:pt>
                <c:pt idx="14" formatCode="0">
                  <c:v>16</c:v>
                </c:pt>
                <c:pt idx="15" formatCode="0">
                  <c:v>14</c:v>
                </c:pt>
                <c:pt idx="16" formatCode="0">
                  <c:v>18</c:v>
                </c:pt>
                <c:pt idx="17" formatCode="#,##0">
                  <c:v>20</c:v>
                </c:pt>
                <c:pt idx="18" formatCode="#,##0">
                  <c:v>31</c:v>
                </c:pt>
                <c:pt idx="19" formatCode="#,##0">
                  <c:v>54</c:v>
                </c:pt>
                <c:pt idx="20" formatCode="#,##0">
                  <c:v>46</c:v>
                </c:pt>
                <c:pt idx="21" formatCode="#,##0">
                  <c:v>41</c:v>
                </c:pt>
                <c:pt idx="22" formatCode="#,##0">
                  <c:v>44</c:v>
                </c:pt>
                <c:pt idx="23" formatCode="#,##0">
                  <c:v>43</c:v>
                </c:pt>
                <c:pt idx="24" formatCode="#,##0">
                  <c:v>63</c:v>
                </c:pt>
                <c:pt idx="25" formatCode="#,##0">
                  <c:v>77</c:v>
                </c:pt>
                <c:pt idx="26" formatCode="#,##0">
                  <c:v>34</c:v>
                </c:pt>
                <c:pt idx="27" formatCode="#,##0">
                  <c:v>49</c:v>
                </c:pt>
                <c:pt idx="28" formatCode="#,##0">
                  <c:v>48</c:v>
                </c:pt>
                <c:pt idx="29" formatCode="#,##0">
                  <c:v>23</c:v>
                </c:pt>
              </c:numCache>
            </c:numRef>
          </c:val>
        </c:ser>
        <c:ser>
          <c:idx val="11"/>
          <c:order val="8"/>
          <c:tx>
            <c:strRef>
              <c:f>'Tessreati CRL 1986-2015'!$B$49</c:f>
              <c:strCache>
                <c:ptCount val="1"/>
                <c:pt idx="0">
                  <c:v>0279 = TUMIZA ORIENTEERING CHIARI (BS)</c:v>
                </c:pt>
              </c:strCache>
            </c:strRef>
          </c:tx>
          <c:spPr>
            <a:ln w="9525">
              <a:solidFill>
                <a:srgbClr val="FF9900"/>
              </a:solidFill>
              <a:prstDash val="dash"/>
            </a:ln>
          </c:spPr>
          <c:marker>
            <c:symbol val="circle"/>
            <c:size val="1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1986-2015'!$L$6:$L$35</c:f>
              <c:numCache>
                <c:formatCode>General</c:formatCode>
                <c:ptCount val="30"/>
                <c:pt idx="5" formatCode="0">
                  <c:v>20</c:v>
                </c:pt>
                <c:pt idx="6" formatCode="0">
                  <c:v>31</c:v>
                </c:pt>
                <c:pt idx="7" formatCode="0">
                  <c:v>36</c:v>
                </c:pt>
                <c:pt idx="8" formatCode="0">
                  <c:v>26</c:v>
                </c:pt>
                <c:pt idx="9" formatCode="0">
                  <c:v>30</c:v>
                </c:pt>
                <c:pt idx="10" formatCode="0">
                  <c:v>30</c:v>
                </c:pt>
                <c:pt idx="11" formatCode="0">
                  <c:v>32</c:v>
                </c:pt>
                <c:pt idx="12" formatCode="0">
                  <c:v>32</c:v>
                </c:pt>
                <c:pt idx="13" formatCode="0">
                  <c:v>30</c:v>
                </c:pt>
                <c:pt idx="14" formatCode="0">
                  <c:v>23</c:v>
                </c:pt>
                <c:pt idx="15" formatCode="0">
                  <c:v>28</c:v>
                </c:pt>
                <c:pt idx="16" formatCode="0">
                  <c:v>29</c:v>
                </c:pt>
                <c:pt idx="17" formatCode="#,##0">
                  <c:v>40</c:v>
                </c:pt>
                <c:pt idx="18" formatCode="#,##0">
                  <c:v>29</c:v>
                </c:pt>
                <c:pt idx="19" formatCode="#,##0">
                  <c:v>33</c:v>
                </c:pt>
                <c:pt idx="20" formatCode="#,##0">
                  <c:v>31</c:v>
                </c:pt>
                <c:pt idx="21" formatCode="#,##0">
                  <c:v>39</c:v>
                </c:pt>
                <c:pt idx="22" formatCode="#,##0">
                  <c:v>39</c:v>
                </c:pt>
                <c:pt idx="23" formatCode="#,##0">
                  <c:v>59</c:v>
                </c:pt>
                <c:pt idx="24" formatCode="#,##0">
                  <c:v>34</c:v>
                </c:pt>
                <c:pt idx="25" formatCode="#,##0">
                  <c:v>47</c:v>
                </c:pt>
                <c:pt idx="26" formatCode="#,##0">
                  <c:v>29</c:v>
                </c:pt>
                <c:pt idx="27" formatCode="#,##0">
                  <c:v>20</c:v>
                </c:pt>
                <c:pt idx="28" formatCode="#,##0">
                  <c:v>21</c:v>
                </c:pt>
                <c:pt idx="29" formatCode="#,##0">
                  <c:v>21</c:v>
                </c:pt>
              </c:numCache>
            </c:numRef>
          </c:val>
        </c:ser>
        <c:ser>
          <c:idx val="12"/>
          <c:order val="9"/>
          <c:tx>
            <c:strRef>
              <c:f>'Tessreati CRL 1986-2015'!$J$39</c:f>
              <c:strCache>
                <c:ptCount val="1"/>
                <c:pt idx="0">
                  <c:v>0382 = SESTO 76 LISANZA (VA)</c:v>
                </c:pt>
              </c:strCache>
            </c:strRef>
          </c:tx>
          <c:spPr>
            <a:ln w="9525">
              <a:solidFill>
                <a:srgbClr val="993366"/>
              </a:solidFill>
              <a:prstDash val="dash"/>
            </a:ln>
          </c:spPr>
          <c:marker>
            <c:symbol val="triangle"/>
            <c:size val="10"/>
            <c:spPr>
              <a:solidFill>
                <a:srgbClr val="66FFFF"/>
              </a:solidFill>
              <a:ln w="22225">
                <a:solidFill>
                  <a:srgbClr val="C00000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1986-2015'!$M$6:$M$35</c:f>
              <c:numCache>
                <c:formatCode>General</c:formatCode>
                <c:ptCount val="30"/>
                <c:pt idx="7" formatCode="0">
                  <c:v>16</c:v>
                </c:pt>
                <c:pt idx="8" formatCode="0">
                  <c:v>16</c:v>
                </c:pt>
                <c:pt idx="9" formatCode="0">
                  <c:v>18</c:v>
                </c:pt>
                <c:pt idx="10" formatCode="0">
                  <c:v>14</c:v>
                </c:pt>
                <c:pt idx="11" formatCode="0">
                  <c:v>16</c:v>
                </c:pt>
                <c:pt idx="12" formatCode="0">
                  <c:v>20</c:v>
                </c:pt>
                <c:pt idx="13" formatCode="0">
                  <c:v>23</c:v>
                </c:pt>
                <c:pt idx="14" formatCode="0">
                  <c:v>23</c:v>
                </c:pt>
                <c:pt idx="15" formatCode="0">
                  <c:v>24</c:v>
                </c:pt>
                <c:pt idx="16" formatCode="0">
                  <c:v>39</c:v>
                </c:pt>
                <c:pt idx="17" formatCode="#,##0">
                  <c:v>41</c:v>
                </c:pt>
                <c:pt idx="18" formatCode="#,##0">
                  <c:v>36</c:v>
                </c:pt>
                <c:pt idx="19" formatCode="#,##0">
                  <c:v>31</c:v>
                </c:pt>
                <c:pt idx="20" formatCode="#,##0">
                  <c:v>32</c:v>
                </c:pt>
                <c:pt idx="21" formatCode="#,##0">
                  <c:v>37</c:v>
                </c:pt>
                <c:pt idx="22" formatCode="#,##0">
                  <c:v>24</c:v>
                </c:pt>
                <c:pt idx="23" formatCode="#,##0">
                  <c:v>26</c:v>
                </c:pt>
                <c:pt idx="24" formatCode="#,##0">
                  <c:v>22</c:v>
                </c:pt>
                <c:pt idx="25" formatCode="#,##0">
                  <c:v>34</c:v>
                </c:pt>
                <c:pt idx="26" formatCode="#,##0">
                  <c:v>16</c:v>
                </c:pt>
                <c:pt idx="27" formatCode="#,##0">
                  <c:v>227</c:v>
                </c:pt>
                <c:pt idx="28" formatCode="#,##0">
                  <c:v>161</c:v>
                </c:pt>
                <c:pt idx="29" formatCode="#,##0">
                  <c:v>20</c:v>
                </c:pt>
              </c:numCache>
            </c:numRef>
          </c:val>
        </c:ser>
        <c:ser>
          <c:idx val="13"/>
          <c:order val="10"/>
          <c:tx>
            <c:strRef>
              <c:f>'Tessreati CRL 1986-2015'!$J$40</c:f>
              <c:strCache>
                <c:ptCount val="1"/>
                <c:pt idx="0">
                  <c:v>0420 = VARESE ORIENTEERING (VA)</c:v>
                </c:pt>
              </c:strCache>
            </c:strRef>
          </c:tx>
          <c:spPr>
            <a:ln w="9525">
              <a:solidFill>
                <a:srgbClr val="993300"/>
              </a:solidFill>
              <a:prstDash val="dash"/>
            </a:ln>
          </c:spPr>
          <c:marker>
            <c:symbol val="diamond"/>
            <c:size val="10"/>
            <c:spPr>
              <a:solidFill>
                <a:srgbClr val="FFFFFF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1986-2015'!$N$6:$N$35</c:f>
              <c:numCache>
                <c:formatCode>General</c:formatCode>
                <c:ptCount val="30"/>
                <c:pt idx="9" formatCode="0">
                  <c:v>11</c:v>
                </c:pt>
                <c:pt idx="10" formatCode="0">
                  <c:v>14</c:v>
                </c:pt>
                <c:pt idx="11" formatCode="0">
                  <c:v>14</c:v>
                </c:pt>
                <c:pt idx="12" formatCode="0">
                  <c:v>13</c:v>
                </c:pt>
                <c:pt idx="13" formatCode="0">
                  <c:v>11</c:v>
                </c:pt>
                <c:pt idx="14" formatCode="0">
                  <c:v>7</c:v>
                </c:pt>
                <c:pt idx="15" formatCode="0">
                  <c:v>6</c:v>
                </c:pt>
                <c:pt idx="16" formatCode="0">
                  <c:v>7</c:v>
                </c:pt>
                <c:pt idx="17" formatCode="#,##0">
                  <c:v>7</c:v>
                </c:pt>
                <c:pt idx="18" formatCode="#,##0">
                  <c:v>9</c:v>
                </c:pt>
                <c:pt idx="19" formatCode="#,##0">
                  <c:v>10</c:v>
                </c:pt>
                <c:pt idx="20" formatCode="#,##0">
                  <c:v>12</c:v>
                </c:pt>
                <c:pt idx="21" formatCode="#,##0">
                  <c:v>13</c:v>
                </c:pt>
                <c:pt idx="22" formatCode="#,##0">
                  <c:v>12</c:v>
                </c:pt>
                <c:pt idx="23" formatCode="#,##0">
                  <c:v>10</c:v>
                </c:pt>
                <c:pt idx="24" formatCode="#,##0">
                  <c:v>15</c:v>
                </c:pt>
                <c:pt idx="25" formatCode="#,##0">
                  <c:v>16</c:v>
                </c:pt>
                <c:pt idx="26" formatCode="#,##0">
                  <c:v>13</c:v>
                </c:pt>
                <c:pt idx="27" formatCode="#,##0">
                  <c:v>14</c:v>
                </c:pt>
                <c:pt idx="28" formatCode="#,##0">
                  <c:v>15</c:v>
                </c:pt>
                <c:pt idx="29" formatCode="#,##0">
                  <c:v>17</c:v>
                </c:pt>
              </c:numCache>
            </c:numRef>
          </c:val>
        </c:ser>
        <c:ser>
          <c:idx val="15"/>
          <c:order val="11"/>
          <c:tx>
            <c:strRef>
              <c:f>'Tessreati CRL 1986-2015'!$J$42</c:f>
              <c:strCache>
                <c:ptCount val="1"/>
                <c:pt idx="0">
                  <c:v>0665 = PROMOSPORT6 (MI)</c:v>
                </c:pt>
              </c:strCache>
            </c:strRef>
          </c:tx>
          <c:spPr>
            <a:ln w="12700">
              <a:solidFill>
                <a:srgbClr val="99CC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1986-2015'!$P$6:$P$35</c:f>
              <c:numCache>
                <c:formatCode>General</c:formatCode>
                <c:ptCount val="30"/>
                <c:pt idx="24" formatCode="#,##0">
                  <c:v>17</c:v>
                </c:pt>
                <c:pt idx="25" formatCode="#,##0">
                  <c:v>34</c:v>
                </c:pt>
                <c:pt idx="26" formatCode="#,##0">
                  <c:v>51</c:v>
                </c:pt>
                <c:pt idx="27" formatCode="#,##0">
                  <c:v>44</c:v>
                </c:pt>
                <c:pt idx="29" formatCode="#,##0">
                  <c:v>3</c:v>
                </c:pt>
              </c:numCache>
            </c:numRef>
          </c:val>
        </c:ser>
        <c:ser>
          <c:idx val="17"/>
          <c:order val="12"/>
          <c:tx>
            <c:strRef>
              <c:f>'Tessreati CRL 1986-2015'!$J$44</c:f>
              <c:strCache>
                <c:ptCount val="1"/>
                <c:pt idx="0">
                  <c:v>0722 = L'ORMA (MI)</c:v>
                </c:pt>
              </c:strCache>
            </c:strRef>
          </c:tx>
          <c:spPr>
            <a:ln w="9525">
              <a:prstDash val="dash"/>
            </a:ln>
          </c:spPr>
          <c:marker>
            <c:symbol val="plus"/>
            <c:size val="8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'Tessreati CRL 1986-2015'!$A$6:$A$35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'Tessreati CRL 1986-2015'!$R$6:$R$35</c:f>
              <c:numCache>
                <c:formatCode>General</c:formatCode>
                <c:ptCount val="30"/>
                <c:pt idx="26" formatCode="#,##0">
                  <c:v>122</c:v>
                </c:pt>
                <c:pt idx="27" formatCode="#,##0">
                  <c:v>122</c:v>
                </c:pt>
                <c:pt idx="28" formatCode="#,##0">
                  <c:v>79</c:v>
                </c:pt>
                <c:pt idx="29" formatCode="#,##0">
                  <c:v>60</c:v>
                </c:pt>
              </c:numCache>
            </c:numRef>
          </c:val>
        </c:ser>
        <c:marker val="1"/>
        <c:axId val="112234880"/>
        <c:axId val="112236800"/>
      </c:lineChart>
      <c:catAx>
        <c:axId val="112234880"/>
        <c:scaling>
          <c:orientation val="minMax"/>
        </c:scaling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12236800"/>
        <c:crosses val="autoZero"/>
        <c:auto val="1"/>
        <c:lblAlgn val="ctr"/>
        <c:lblOffset val="100"/>
        <c:tickLblSkip val="1"/>
        <c:tickMarkSkip val="1"/>
      </c:catAx>
      <c:valAx>
        <c:axId val="112236800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12234880"/>
        <c:crosses val="autoZero"/>
        <c:crossBetween val="between"/>
        <c:majorUnit val="2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7.9370307813184104E-2"/>
          <c:y val="3.2427277062470658E-2"/>
          <c:w val="0.52437921131822562"/>
          <c:h val="0.47512975041209976"/>
        </c:manualLayout>
      </c:layout>
      <c:txPr>
        <a:bodyPr/>
        <a:lstStyle/>
        <a:p>
          <a:pPr>
            <a:defRPr b="1">
              <a:solidFill>
                <a:srgbClr val="0070C0"/>
              </a:solidFill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4567223027229231E-2"/>
          <c:y val="4.4792856577589364E-2"/>
          <c:w val="0.90507945159458847"/>
          <c:h val="0.8583204876463657"/>
        </c:manualLayout>
      </c:layout>
      <c:barChart>
        <c:barDir val="col"/>
        <c:grouping val="clustered"/>
        <c:ser>
          <c:idx val="0"/>
          <c:order val="0"/>
          <c:tx>
            <c:strRef>
              <c:f>graf_totali!$B$31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graf_totali!$B$32:$B$52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7</c:v>
                </c:pt>
                <c:pt idx="6">
                  <c:v>9</c:v>
                </c:pt>
                <c:pt idx="7">
                  <c:v>18</c:v>
                </c:pt>
                <c:pt idx="8">
                  <c:v>2</c:v>
                </c:pt>
                <c:pt idx="9">
                  <c:v>7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14</c:v>
                </c:pt>
                <c:pt idx="17">
                  <c:v>7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</c:numCache>
            </c:numRef>
          </c:val>
        </c:ser>
        <c:ser>
          <c:idx val="1"/>
          <c:order val="1"/>
          <c:tx>
            <c:strRef>
              <c:f>graf_totali!$C$31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graf_totali!$C$32:$C$52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7</c:v>
                </c:pt>
                <c:pt idx="6">
                  <c:v>4</c:v>
                </c:pt>
                <c:pt idx="7">
                  <c:v>10</c:v>
                </c:pt>
                <c:pt idx="8">
                  <c:v>4</c:v>
                </c:pt>
                <c:pt idx="9">
                  <c:v>8</c:v>
                </c:pt>
                <c:pt idx="10">
                  <c:v>0</c:v>
                </c:pt>
                <c:pt idx="11">
                  <c:v>0</c:v>
                </c:pt>
                <c:pt idx="12">
                  <c:v>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11</c:v>
                </c:pt>
                <c:pt idx="17">
                  <c:v>5</c:v>
                </c:pt>
                <c:pt idx="18">
                  <c:v>2</c:v>
                </c:pt>
                <c:pt idx="19">
                  <c:v>0</c:v>
                </c:pt>
                <c:pt idx="20">
                  <c:v>8</c:v>
                </c:pt>
              </c:numCache>
            </c:numRef>
          </c:val>
        </c:ser>
        <c:ser>
          <c:idx val="2"/>
          <c:order val="2"/>
          <c:tx>
            <c:strRef>
              <c:f>graf_totali!$D$31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graf_totali!$D$32:$D$52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12</c:v>
                </c:pt>
                <c:pt idx="6">
                  <c:v>5</c:v>
                </c:pt>
                <c:pt idx="7">
                  <c:v>14</c:v>
                </c:pt>
                <c:pt idx="8">
                  <c:v>6</c:v>
                </c:pt>
                <c:pt idx="9">
                  <c:v>9</c:v>
                </c:pt>
                <c:pt idx="10">
                  <c:v>0</c:v>
                </c:pt>
                <c:pt idx="11">
                  <c:v>0</c:v>
                </c:pt>
                <c:pt idx="12">
                  <c:v>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11</c:v>
                </c:pt>
                <c:pt idx="17">
                  <c:v>8</c:v>
                </c:pt>
                <c:pt idx="18">
                  <c:v>1</c:v>
                </c:pt>
                <c:pt idx="19">
                  <c:v>0</c:v>
                </c:pt>
                <c:pt idx="20">
                  <c:v>8</c:v>
                </c:pt>
              </c:numCache>
            </c:numRef>
          </c:val>
        </c:ser>
        <c:ser>
          <c:idx val="3"/>
          <c:order val="3"/>
          <c:tx>
            <c:strRef>
              <c:f>graf_totali!$E$31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graf_totali!$E$32:$E$52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4</c:v>
                </c:pt>
                <c:pt idx="7">
                  <c:v>8</c:v>
                </c:pt>
                <c:pt idx="8">
                  <c:v>5</c:v>
                </c:pt>
                <c:pt idx="9">
                  <c:v>10</c:v>
                </c:pt>
                <c:pt idx="10">
                  <c:v>0</c:v>
                </c:pt>
                <c:pt idx="11">
                  <c:v>0</c:v>
                </c:pt>
                <c:pt idx="12">
                  <c:v>15</c:v>
                </c:pt>
                <c:pt idx="13">
                  <c:v>0</c:v>
                </c:pt>
                <c:pt idx="14">
                  <c:v>0</c:v>
                </c:pt>
                <c:pt idx="15">
                  <c:v>5</c:v>
                </c:pt>
                <c:pt idx="16">
                  <c:v>11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12</c:v>
                </c:pt>
              </c:numCache>
            </c:numRef>
          </c:val>
        </c:ser>
        <c:ser>
          <c:idx val="4"/>
          <c:order val="4"/>
          <c:tx>
            <c:strRef>
              <c:f>graf_totali!$F$31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graf_totali!$F$32:$F$52</c:f>
              <c:numCache>
                <c:formatCode>General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3</c:v>
                </c:pt>
                <c:pt idx="7">
                  <c:v>9</c:v>
                </c:pt>
                <c:pt idx="8">
                  <c:v>4</c:v>
                </c:pt>
                <c:pt idx="9">
                  <c:v>13</c:v>
                </c:pt>
                <c:pt idx="10">
                  <c:v>0</c:v>
                </c:pt>
                <c:pt idx="11">
                  <c:v>0</c:v>
                </c:pt>
                <c:pt idx="12">
                  <c:v>19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13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11</c:v>
                </c:pt>
              </c:numCache>
            </c:numRef>
          </c:val>
        </c:ser>
        <c:ser>
          <c:idx val="5"/>
          <c:order val="5"/>
          <c:tx>
            <c:strRef>
              <c:f>graf_totali!$G$31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graf_totali!$G$32:$G$52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9</c:v>
                </c:pt>
                <c:pt idx="6">
                  <c:v>3</c:v>
                </c:pt>
                <c:pt idx="7">
                  <c:v>6</c:v>
                </c:pt>
                <c:pt idx="8">
                  <c:v>9</c:v>
                </c:pt>
                <c:pt idx="9">
                  <c:v>19</c:v>
                </c:pt>
                <c:pt idx="10">
                  <c:v>0</c:v>
                </c:pt>
                <c:pt idx="11">
                  <c:v>0</c:v>
                </c:pt>
                <c:pt idx="12">
                  <c:v>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14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16</c:v>
                </c:pt>
              </c:numCache>
            </c:numRef>
          </c:val>
        </c:ser>
        <c:ser>
          <c:idx val="6"/>
          <c:order val="6"/>
          <c:tx>
            <c:strRef>
              <c:f>graf_totali!$H$31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graf_totali!$H$32:$H$52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15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14</c:v>
                </c:pt>
              </c:numCache>
            </c:numRef>
          </c:val>
        </c:ser>
        <c:ser>
          <c:idx val="7"/>
          <c:order val="7"/>
          <c:tx>
            <c:strRef>
              <c:f>graf_totali!$I$31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graf_totali!$I$32:$I$52</c:f>
              <c:numCache>
                <c:formatCode>General</c:formatCode>
                <c:ptCount val="21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9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15</c:v>
                </c:pt>
                <c:pt idx="10">
                  <c:v>0</c:v>
                </c:pt>
                <c:pt idx="11">
                  <c:v>0</c:v>
                </c:pt>
                <c:pt idx="12">
                  <c:v>9</c:v>
                </c:pt>
                <c:pt idx="13">
                  <c:v>8</c:v>
                </c:pt>
                <c:pt idx="14">
                  <c:v>0</c:v>
                </c:pt>
                <c:pt idx="15">
                  <c:v>2</c:v>
                </c:pt>
                <c:pt idx="16">
                  <c:v>11</c:v>
                </c:pt>
                <c:pt idx="17">
                  <c:v>9</c:v>
                </c:pt>
                <c:pt idx="18">
                  <c:v>0</c:v>
                </c:pt>
                <c:pt idx="19">
                  <c:v>0</c:v>
                </c:pt>
                <c:pt idx="20">
                  <c:v>10</c:v>
                </c:pt>
              </c:numCache>
            </c:numRef>
          </c:val>
        </c:ser>
        <c:ser>
          <c:idx val="8"/>
          <c:order val="8"/>
          <c:tx>
            <c:strRef>
              <c:f>graf_totali!$J$31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graf_totali!$J$32:$J$52</c:f>
              <c:numCache>
                <c:formatCode>General</c:formatCode>
                <c:ptCount val="2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4</c:v>
                </c:pt>
                <c:pt idx="9">
                  <c:v>13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11</c:v>
                </c:pt>
                <c:pt idx="14">
                  <c:v>0</c:v>
                </c:pt>
                <c:pt idx="15">
                  <c:v>0</c:v>
                </c:pt>
                <c:pt idx="16">
                  <c:v>12</c:v>
                </c:pt>
                <c:pt idx="17">
                  <c:v>6</c:v>
                </c:pt>
                <c:pt idx="18">
                  <c:v>0</c:v>
                </c:pt>
                <c:pt idx="19">
                  <c:v>0</c:v>
                </c:pt>
                <c:pt idx="20">
                  <c:v>10</c:v>
                </c:pt>
              </c:numCache>
            </c:numRef>
          </c:val>
        </c:ser>
        <c:ser>
          <c:idx val="9"/>
          <c:order val="9"/>
          <c:tx>
            <c:strRef>
              <c:f>graf_totali!$K$31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graf_totali!$K$32:$K$52</c:f>
              <c:numCache>
                <c:formatCode>General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3</c:v>
                </c:pt>
                <c:pt idx="7">
                  <c:v>7</c:v>
                </c:pt>
                <c:pt idx="8">
                  <c:v>3</c:v>
                </c:pt>
                <c:pt idx="9">
                  <c:v>15</c:v>
                </c:pt>
                <c:pt idx="10">
                  <c:v>0</c:v>
                </c:pt>
                <c:pt idx="11">
                  <c:v>0</c:v>
                </c:pt>
                <c:pt idx="12">
                  <c:v>5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  <c:pt idx="16">
                  <c:v>14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10</c:v>
                </c:pt>
              </c:numCache>
            </c:numRef>
          </c:val>
        </c:ser>
        <c:ser>
          <c:idx val="10"/>
          <c:order val="10"/>
          <c:tx>
            <c:strRef>
              <c:f>graf_totali!$L$31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graf_totali!$L$32:$L$52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12</c:v>
                </c:pt>
                <c:pt idx="10">
                  <c:v>0</c:v>
                </c:pt>
                <c:pt idx="11">
                  <c:v>0</c:v>
                </c:pt>
                <c:pt idx="12">
                  <c:v>11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14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9</c:v>
                </c:pt>
              </c:numCache>
            </c:numRef>
          </c:val>
        </c:ser>
        <c:ser>
          <c:idx val="11"/>
          <c:order val="11"/>
          <c:tx>
            <c:strRef>
              <c:f>graf_totali!$M$31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graf_totali!$A$32:$A$52</c:f>
              <c:strCache>
                <c:ptCount val="21"/>
                <c:pt idx="0">
                  <c:v>AA</c:v>
                </c:pt>
                <c:pt idx="1">
                  <c:v>AB</c:v>
                </c:pt>
                <c:pt idx="2">
                  <c:v>BA</c:v>
                </c:pt>
                <c:pt idx="3">
                  <c:v>CL</c:v>
                </c:pt>
                <c:pt idx="4">
                  <c:v>CP</c:v>
                </c:pt>
                <c:pt idx="5">
                  <c:v>EM</c:v>
                </c:pt>
                <c:pt idx="6">
                  <c:v>FRV</c:v>
                </c:pt>
                <c:pt idx="7">
                  <c:v>LB</c:v>
                </c:pt>
                <c:pt idx="8">
                  <c:v>LI</c:v>
                </c:pt>
                <c:pt idx="9">
                  <c:v>LZ</c:v>
                </c:pt>
                <c:pt idx="10">
                  <c:v>MA</c:v>
                </c:pt>
                <c:pt idx="11">
                  <c:v>MO</c:v>
                </c:pt>
                <c:pt idx="12">
                  <c:v>PI</c:v>
                </c:pt>
                <c:pt idx="13">
                  <c:v>PU</c:v>
                </c:pt>
                <c:pt idx="14">
                  <c:v>SA</c:v>
                </c:pt>
                <c:pt idx="15">
                  <c:v>SI</c:v>
                </c:pt>
                <c:pt idx="16">
                  <c:v>TN</c:v>
                </c:pt>
                <c:pt idx="17">
                  <c:v>TO</c:v>
                </c:pt>
                <c:pt idx="18">
                  <c:v>UM</c:v>
                </c:pt>
                <c:pt idx="19">
                  <c:v>VA</c:v>
                </c:pt>
                <c:pt idx="20">
                  <c:v>VE</c:v>
                </c:pt>
              </c:strCache>
            </c:strRef>
          </c:cat>
          <c:val>
            <c:numRef>
              <c:f>graf_totali!$M$32:$M$52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11</c:v>
                </c:pt>
                <c:pt idx="10">
                  <c:v>0</c:v>
                </c:pt>
                <c:pt idx="11">
                  <c:v>0</c:v>
                </c:pt>
                <c:pt idx="12">
                  <c:v>6</c:v>
                </c:pt>
                <c:pt idx="13">
                  <c:v>6</c:v>
                </c:pt>
                <c:pt idx="14">
                  <c:v>0</c:v>
                </c:pt>
                <c:pt idx="15">
                  <c:v>0</c:v>
                </c:pt>
                <c:pt idx="16">
                  <c:v>15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</c:numCache>
            </c:numRef>
          </c:val>
        </c:ser>
        <c:axId val="6004736"/>
        <c:axId val="6006272"/>
      </c:barChart>
      <c:catAx>
        <c:axId val="6004736"/>
        <c:scaling>
          <c:orientation val="minMax"/>
        </c:scaling>
        <c:axPos val="b"/>
        <c:numFmt formatCode="General" sourceLinked="1"/>
        <c:tickLblPos val="nextTo"/>
        <c:txPr>
          <a:bodyPr rot="-5400000"/>
          <a:lstStyle/>
          <a:p>
            <a:pPr>
              <a:defRPr sz="1200" b="1"/>
            </a:pPr>
            <a:endParaRPr lang="it-IT"/>
          </a:p>
        </c:txPr>
        <c:crossAx val="6006272"/>
        <c:crosses val="autoZero"/>
        <c:auto val="1"/>
        <c:lblAlgn val="ctr"/>
        <c:lblOffset val="100"/>
      </c:catAx>
      <c:valAx>
        <c:axId val="6006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00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501654112935387"/>
          <c:y val="6.8825474264464087E-2"/>
          <c:w val="8.2948220787927379E-2"/>
          <c:h val="0.65905834663606067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externalData r:id="rId2"/>
  <c:userShapes r:id="rId3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0.12545</cdr:x>
      <cdr:y>0.42588</cdr:y>
    </cdr:from>
    <cdr:to>
      <cdr:x>0.62069</cdr:x>
      <cdr:y>0.47273</cdr:y>
    </cdr:to>
    <cdr:sp macro="" textlink="">
      <cdr:nvSpPr>
        <cdr:cNvPr id="2" name="Rettangolo arrotondato 1"/>
        <cdr:cNvSpPr/>
      </cdr:nvSpPr>
      <cdr:spPr>
        <a:xfrm xmlns:a="http://schemas.openxmlformats.org/drawingml/2006/main">
          <a:off x="785906" y="1686673"/>
          <a:ext cx="3102526" cy="18553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it-IT" sz="1100"/>
        </a:p>
      </cdr:txBody>
    </cdr:sp>
  </cdr:relSizeAnchor>
  <cdr:relSizeAnchor xmlns:cdr="http://schemas.openxmlformats.org/drawingml/2006/chartDrawing">
    <cdr:from>
      <cdr:x>0.65517</cdr:x>
      <cdr:y>0.36364</cdr:y>
    </cdr:from>
    <cdr:to>
      <cdr:x>0.73952</cdr:x>
      <cdr:y>0.50663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4104456" y="1440160"/>
          <a:ext cx="528427" cy="5663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280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8°</a:t>
          </a:r>
        </a:p>
      </cdr:txBody>
    </cdr:sp>
  </cdr:relSizeAnchor>
  <cdr:relSizeAnchor xmlns:cdr="http://schemas.openxmlformats.org/drawingml/2006/chartDrawing">
    <cdr:from>
      <cdr:x>0.05747</cdr:x>
      <cdr:y>0.01818</cdr:y>
    </cdr:from>
    <cdr:to>
      <cdr:x>0.28736</cdr:x>
      <cdr:y>0.09091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60040" y="72008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ATLETI (migliaia)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0.43878</cdr:x>
      <cdr:y>0.84657</cdr:y>
    </cdr:from>
    <cdr:to>
      <cdr:x>0.69146</cdr:x>
      <cdr:y>0.91317</cdr:y>
    </cdr:to>
    <cdr:sp macro="" textlink="">
      <cdr:nvSpPr>
        <cdr:cNvPr id="3" name="CasellaDiTesto 14"/>
        <cdr:cNvSpPr txBox="1"/>
      </cdr:nvSpPr>
      <cdr:spPr>
        <a:xfrm xmlns:a="http://schemas.openxmlformats.org/drawingml/2006/main">
          <a:off x="2641375" y="3959233"/>
          <a:ext cx="1521050" cy="3114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400" b="1" dirty="0"/>
            <a:t>2009-2012</a:t>
          </a:r>
        </a:p>
      </cdr:txBody>
    </cdr:sp>
  </cdr:relSizeAnchor>
  <cdr:relSizeAnchor xmlns:cdr="http://schemas.openxmlformats.org/drawingml/2006/chartDrawing">
    <cdr:from>
      <cdr:x>0.16507</cdr:x>
      <cdr:y>0.83873</cdr:y>
    </cdr:from>
    <cdr:to>
      <cdr:x>0.42823</cdr:x>
      <cdr:y>0.90032</cdr:y>
    </cdr:to>
    <cdr:sp macro="" textlink="">
      <cdr:nvSpPr>
        <cdr:cNvPr id="4" name="CasellaDiTesto 14"/>
        <cdr:cNvSpPr txBox="1"/>
      </cdr:nvSpPr>
      <cdr:spPr>
        <a:xfrm xmlns:a="http://schemas.openxmlformats.org/drawingml/2006/main">
          <a:off x="993676" y="3922564"/>
          <a:ext cx="1584176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400" b="1"/>
            <a:t>2005-2008</a:t>
          </a:r>
        </a:p>
      </cdr:txBody>
    </cdr:sp>
  </cdr:relSizeAnchor>
  <cdr:relSizeAnchor xmlns:cdr="http://schemas.openxmlformats.org/drawingml/2006/chartDrawing">
    <cdr:from>
      <cdr:x>0.00956</cdr:x>
      <cdr:y>0.85413</cdr:y>
    </cdr:from>
    <cdr:to>
      <cdr:x>0.15819</cdr:x>
      <cdr:y>0.92073</cdr:y>
    </cdr:to>
    <cdr:sp macro="" textlink="">
      <cdr:nvSpPr>
        <cdr:cNvPr id="5" name="CasellaDiTesto 14"/>
        <cdr:cNvSpPr txBox="1"/>
      </cdr:nvSpPr>
      <cdr:spPr>
        <a:xfrm xmlns:a="http://schemas.openxmlformats.org/drawingml/2006/main">
          <a:off x="57572" y="3994572"/>
          <a:ext cx="894723" cy="3114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400" b="1" dirty="0"/>
            <a:t>...</a:t>
          </a:r>
          <a:r>
            <a:rPr lang="it-IT" sz="1400" b="0" dirty="0"/>
            <a:t>prima</a:t>
          </a:r>
        </a:p>
      </cdr:txBody>
    </cdr:sp>
  </cdr:relSizeAnchor>
  <cdr:relSizeAnchor xmlns:cdr="http://schemas.openxmlformats.org/drawingml/2006/chartDrawing">
    <cdr:from>
      <cdr:x>0.30427</cdr:x>
      <cdr:y>0.03009</cdr:y>
    </cdr:from>
    <cdr:to>
      <cdr:x>0.44677</cdr:x>
      <cdr:y>0.11609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1831660" y="140740"/>
          <a:ext cx="857821" cy="402203"/>
        </a:xfrm>
        <a:prstGeom xmlns:a="http://schemas.openxmlformats.org/drawingml/2006/main" prst="rect">
          <a:avLst/>
        </a:prstGeom>
        <a:solidFill xmlns:a="http://schemas.openxmlformats.org/drawingml/2006/main">
          <a:prstClr val="white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400">
              <a:solidFill>
                <a:srgbClr val="008000"/>
              </a:solidFill>
            </a:rPr>
            <a:t>C.R.L.</a:t>
          </a:r>
        </a:p>
      </cdr:txBody>
    </cdr:sp>
  </cdr:relSizeAnchor>
  <cdr:relSizeAnchor xmlns:cdr="http://schemas.openxmlformats.org/drawingml/2006/chartDrawing">
    <cdr:from>
      <cdr:x>0.70335</cdr:x>
      <cdr:y>0.83873</cdr:y>
    </cdr:from>
    <cdr:to>
      <cdr:x>0.95603</cdr:x>
      <cdr:y>0.90533</cdr:y>
    </cdr:to>
    <cdr:sp macro="" textlink="">
      <cdr:nvSpPr>
        <cdr:cNvPr id="7" name="CasellaDiTesto 14"/>
        <cdr:cNvSpPr txBox="1"/>
      </cdr:nvSpPr>
      <cdr:spPr>
        <a:xfrm xmlns:a="http://schemas.openxmlformats.org/drawingml/2006/main">
          <a:off x="4234036" y="3922564"/>
          <a:ext cx="1521083" cy="31147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400" b="1" dirty="0" smtClean="0"/>
            <a:t>2013-2016</a:t>
          </a:r>
          <a:endParaRPr lang="it-IT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0.90208</cdr:x>
      <cdr:y>0.30451</cdr:y>
    </cdr:from>
    <cdr:to>
      <cdr:x>0.93825</cdr:x>
      <cdr:y>0.97038</cdr:y>
    </cdr:to>
    <cdr:sp macro="" textlink="">
      <cdr:nvSpPr>
        <cdr:cNvPr id="2" name="Freccia in giù 1"/>
        <cdr:cNvSpPr/>
      </cdr:nvSpPr>
      <cdr:spPr>
        <a:xfrm xmlns:a="http://schemas.openxmlformats.org/drawingml/2006/main" rot="11737171">
          <a:off x="8586139" y="1678531"/>
          <a:ext cx="344297" cy="3670437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8000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0.57143</cdr:x>
      <cdr:y>0.90942</cdr:y>
    </cdr:from>
    <cdr:to>
      <cdr:x>0.98319</cdr:x>
      <cdr:y>0.98962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4896544" y="4536504"/>
          <a:ext cx="3528392" cy="4001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8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008000"/>
              </a:solidFill>
            </a:rPr>
            <a:t>2015:  RIPRESA consolidata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0.94022</cdr:x>
      <cdr:y>0.68909</cdr:y>
    </cdr:from>
    <cdr:to>
      <cdr:x>0.97646</cdr:x>
      <cdr:y>0.91474</cdr:y>
    </cdr:to>
    <cdr:sp macro="" textlink="">
      <cdr:nvSpPr>
        <cdr:cNvPr id="4" name="Freccia in giù 3"/>
        <cdr:cNvSpPr/>
      </cdr:nvSpPr>
      <cdr:spPr>
        <a:xfrm xmlns:a="http://schemas.openxmlformats.org/drawingml/2006/main" rot="11839277">
          <a:off x="8967109" y="4599214"/>
          <a:ext cx="345630" cy="1506056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8000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0.59838</cdr:x>
      <cdr:y>0.92405</cdr:y>
    </cdr:from>
    <cdr:to>
      <cdr:x>0.97128</cdr:x>
      <cdr:y>0.99955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4968552" y="4896544"/>
          <a:ext cx="3096344" cy="4001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8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2000" b="1" dirty="0">
              <a:solidFill>
                <a:srgbClr val="008000"/>
              </a:solidFill>
            </a:rPr>
            <a:t>2015:  RIPRESA consolidata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0.11279</cdr:x>
      <cdr:y>0.35129</cdr:y>
    </cdr:from>
    <cdr:to>
      <cdr:x>0.37054</cdr:x>
      <cdr:y>0.45408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3625" y="2381250"/>
          <a:ext cx="2430518" cy="6967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6600"/>
          </a:solidFill>
          <a:miter lim="800000"/>
          <a:headEnd/>
          <a:tailEnd/>
        </a:ln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it-IT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Statistiche FISO</a:t>
          </a:r>
        </a:p>
        <a:p xmlns:a="http://schemas.openxmlformats.org/drawingml/2006/main">
          <a:pPr algn="ctr" rtl="0">
            <a:defRPr sz="1000"/>
          </a:pPr>
          <a:r>
            <a:rPr lang="it-IT" sz="1200" b="1" i="0" u="none" strike="noStrike" baseline="0">
              <a:solidFill>
                <a:srgbClr val="FF0000"/>
              </a:solidFill>
              <a:latin typeface="Arial"/>
              <a:cs typeface="Arial"/>
            </a:rPr>
            <a:t>PARTECIPAZIONE</a:t>
          </a:r>
          <a:r>
            <a:rPr lang="it-IT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 GARE</a:t>
          </a:r>
        </a:p>
        <a:p xmlns:a="http://schemas.openxmlformats.org/drawingml/2006/main">
          <a:pPr algn="ctr" rtl="0">
            <a:defRPr sz="1000"/>
          </a:pPr>
          <a:r>
            <a:rPr lang="it-IT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TOTALI  società lombarde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0.5793</cdr:x>
      <cdr:y>0.18033</cdr:y>
    </cdr:from>
    <cdr:to>
      <cdr:x>0.77778</cdr:x>
      <cdr:y>0.24053</cdr:y>
    </cdr:to>
    <cdr:sp macro="" textlink="">
      <cdr:nvSpPr>
        <cdr:cNvPr id="2" name="CasellaDiTesto 12"/>
        <cdr:cNvSpPr txBox="1"/>
      </cdr:nvSpPr>
      <cdr:spPr>
        <a:xfrm xmlns:a="http://schemas.openxmlformats.org/drawingml/2006/main">
          <a:off x="4505136" y="921949"/>
          <a:ext cx="1543535" cy="30777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400" b="1" i="1">
              <a:solidFill>
                <a:srgbClr val="FF0000"/>
              </a:solidFill>
            </a:rPr>
            <a:t>(Trend LINEARI)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0.80999</cdr:x>
      <cdr:y>0.77945</cdr:y>
    </cdr:from>
    <cdr:to>
      <cdr:x>0.94503</cdr:x>
      <cdr:y>0.84633</cdr:y>
    </cdr:to>
    <cdr:sp macro="" textlink="">
      <cdr:nvSpPr>
        <cdr:cNvPr id="2" name="CasellaDiTesto 2"/>
        <cdr:cNvSpPr txBox="1"/>
      </cdr:nvSpPr>
      <cdr:spPr>
        <a:xfrm xmlns:a="http://schemas.openxmlformats.org/drawingml/2006/main">
          <a:off x="6480720" y="4032448"/>
          <a:ext cx="1080428" cy="34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600" baseline="0" dirty="0"/>
            <a:t>ARGE-ALP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0.46799</cdr:x>
      <cdr:y>0.84905</cdr:y>
    </cdr:from>
    <cdr:to>
      <cdr:x>0.71999</cdr:x>
      <cdr:y>0.91593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744416" y="4392488"/>
          <a:ext cx="2016224" cy="34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600" dirty="0" smtClean="0"/>
            <a:t>4-DAYS EXPORI</a:t>
          </a:r>
          <a:endParaRPr lang="it-IT" sz="16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0.46875</cdr:x>
      <cdr:y>0.02446</cdr:y>
    </cdr:from>
    <cdr:to>
      <cdr:x>0.77388</cdr:x>
      <cdr:y>0.09993</cdr:y>
    </cdr:to>
    <cdr:sp macro="" textlink="">
      <cdr:nvSpPr>
        <cdr:cNvPr id="2" name="CasellaDiTesto 2"/>
        <cdr:cNvSpPr txBox="1"/>
      </cdr:nvSpPr>
      <cdr:spPr>
        <a:xfrm xmlns:a="http://schemas.openxmlformats.org/drawingml/2006/main">
          <a:off x="2143125" y="85725"/>
          <a:ext cx="1395062" cy="26456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100" i="1"/>
            <a:t>prime 15 Federazioni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0.79128</cdr:x>
      <cdr:y>0.8624</cdr:y>
    </cdr:from>
    <cdr:to>
      <cdr:x>0.98587</cdr:x>
      <cdr:y>0.98196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4381500" y="3376084"/>
          <a:ext cx="1077474" cy="46807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solidFill>
            <a:srgbClr val="4F81BD">
              <a:shade val="50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200"/>
            <a:t>media solo su </a:t>
          </a:r>
        </a:p>
        <a:p xmlns:a="http://schemas.openxmlformats.org/drawingml/2006/main">
          <a:r>
            <a:rPr lang="it-IT" sz="1200"/>
            <a:t>2 gare</a:t>
          </a:r>
        </a:p>
      </cdr:txBody>
    </cdr:sp>
  </cdr:relSizeAnchor>
  <cdr:relSizeAnchor xmlns:cdr="http://schemas.openxmlformats.org/drawingml/2006/chartDrawing">
    <cdr:from>
      <cdr:x>0.89258</cdr:x>
      <cdr:y>0.76183</cdr:y>
    </cdr:from>
    <cdr:to>
      <cdr:x>0.89258</cdr:x>
      <cdr:y>0.85915</cdr:y>
    </cdr:to>
    <cdr:sp macro="" textlink="">
      <cdr:nvSpPr>
        <cdr:cNvPr id="13" name="Connettore 1 12"/>
        <cdr:cNvSpPr/>
      </cdr:nvSpPr>
      <cdr:spPr>
        <a:xfrm xmlns:a="http://schemas.openxmlformats.org/drawingml/2006/main" flipV="1">
          <a:off x="4942417" y="2982383"/>
          <a:ext cx="0" cy="381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0.89258</cdr:x>
      <cdr:y>0.76183</cdr:y>
    </cdr:from>
    <cdr:to>
      <cdr:x>0.89258</cdr:x>
      <cdr:y>0.85915</cdr:y>
    </cdr:to>
    <cdr:sp macro="" textlink="">
      <cdr:nvSpPr>
        <cdr:cNvPr id="6" name="Connettore 1 5"/>
        <cdr:cNvSpPr/>
      </cdr:nvSpPr>
      <cdr:spPr>
        <a:xfrm xmlns:a="http://schemas.openxmlformats.org/drawingml/2006/main" flipV="1">
          <a:off x="4924682" y="2982393"/>
          <a:ext cx="0" cy="38098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0.89258</cdr:x>
      <cdr:y>0.76183</cdr:y>
    </cdr:from>
    <cdr:to>
      <cdr:x>0.89258</cdr:x>
      <cdr:y>0.85915</cdr:y>
    </cdr:to>
    <cdr:sp macro="" textlink="">
      <cdr:nvSpPr>
        <cdr:cNvPr id="7" name="Connettore 1 6"/>
        <cdr:cNvSpPr/>
      </cdr:nvSpPr>
      <cdr:spPr>
        <a:xfrm xmlns:a="http://schemas.openxmlformats.org/drawingml/2006/main" flipV="1">
          <a:off x="4924682" y="2982393"/>
          <a:ext cx="0" cy="38098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0.11746</cdr:x>
      <cdr:y>0.86451</cdr:y>
    </cdr:from>
    <cdr:to>
      <cdr:x>0.31275</cdr:x>
      <cdr:y>0.98408</cdr:y>
    </cdr:to>
    <cdr:sp macro="" textlink="">
      <cdr:nvSpPr>
        <cdr:cNvPr id="8" name="CasellaDiTesto 4"/>
        <cdr:cNvSpPr txBox="1"/>
      </cdr:nvSpPr>
      <cdr:spPr>
        <a:xfrm xmlns:a="http://schemas.openxmlformats.org/drawingml/2006/main">
          <a:off x="648072" y="3384376"/>
          <a:ext cx="1077474" cy="46807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solidFill>
            <a:srgbClr val="4F81BD">
              <a:shade val="50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200"/>
            <a:t>media solo su </a:t>
          </a:r>
        </a:p>
        <a:p xmlns:a="http://schemas.openxmlformats.org/drawingml/2006/main">
          <a:r>
            <a:rPr lang="it-IT" sz="1200"/>
            <a:t>3 gare</a:t>
          </a:r>
        </a:p>
      </cdr:txBody>
    </cdr:sp>
  </cdr:relSizeAnchor>
  <cdr:relSizeAnchor xmlns:cdr="http://schemas.openxmlformats.org/drawingml/2006/chartDrawing">
    <cdr:from>
      <cdr:x>0.22187</cdr:x>
      <cdr:y>0.79094</cdr:y>
    </cdr:from>
    <cdr:to>
      <cdr:x>0.22187</cdr:x>
      <cdr:y>0.86451</cdr:y>
    </cdr:to>
    <cdr:sp macro="" textlink="">
      <cdr:nvSpPr>
        <cdr:cNvPr id="10" name="Connettore 1 9"/>
        <cdr:cNvSpPr/>
      </cdr:nvSpPr>
      <cdr:spPr>
        <a:xfrm xmlns:a="http://schemas.openxmlformats.org/drawingml/2006/main">
          <a:off x="1224136" y="3096344"/>
          <a:ext cx="0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0.10629</cdr:x>
      <cdr:y>0.13629</cdr:y>
    </cdr:from>
    <cdr:to>
      <cdr:x>0.86228</cdr:x>
      <cdr:y>0.18443</cdr:y>
    </cdr:to>
    <cdr:sp macro="" textlink="">
      <cdr:nvSpPr>
        <cdr:cNvPr id="2" name="Rettangolo arrotondato 1"/>
        <cdr:cNvSpPr/>
      </cdr:nvSpPr>
      <cdr:spPr>
        <a:xfrm xmlns:a="http://schemas.openxmlformats.org/drawingml/2006/main">
          <a:off x="845344" y="662567"/>
          <a:ext cx="6012657" cy="2340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it-IT" sz="1100"/>
        </a:p>
      </cdr:txBody>
    </cdr:sp>
  </cdr:relSizeAnchor>
  <cdr:relSizeAnchor xmlns:cdr="http://schemas.openxmlformats.org/drawingml/2006/chartDrawing">
    <cdr:from>
      <cdr:x>0.90444</cdr:x>
      <cdr:y>0.12279</cdr:y>
    </cdr:from>
    <cdr:to>
      <cdr:x>0.97082</cdr:x>
      <cdr:y>0.22673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7193362" y="596942"/>
          <a:ext cx="527901" cy="50526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280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2°</a:t>
          </a:r>
        </a:p>
      </cdr:txBody>
    </cdr:sp>
  </cdr:relSizeAnchor>
  <cdr:relSizeAnchor xmlns:cdr="http://schemas.openxmlformats.org/drawingml/2006/chartDrawing">
    <cdr:from>
      <cdr:x>0.04544</cdr:x>
      <cdr:y>0.01723</cdr:y>
    </cdr:from>
    <cdr:to>
      <cdr:x>0.27262</cdr:x>
      <cdr:y>0.08616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288032" y="72008"/>
          <a:ext cx="1440191" cy="28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Fondi CONI  2013 (migliaia)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0.34999</cdr:x>
      <cdr:y>0.71689</cdr:y>
    </cdr:from>
    <cdr:to>
      <cdr:x>0.38655</cdr:x>
      <cdr:y>0.87932</cdr:y>
    </cdr:to>
    <cdr:sp macro="" textlink="">
      <cdr:nvSpPr>
        <cdr:cNvPr id="3077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59346">
          <a:off x="3126609" y="3748774"/>
          <a:ext cx="326605" cy="84938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80808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0.49761</cdr:x>
      <cdr:y>0.69868</cdr:y>
    </cdr:from>
    <cdr:to>
      <cdr:x>0.53572</cdr:x>
      <cdr:y>0.86315</cdr:y>
    </cdr:to>
    <cdr:sp macro="" textlink="">
      <cdr:nvSpPr>
        <cdr:cNvPr id="3078" name="Oval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59346">
          <a:off x="4445355" y="3653546"/>
          <a:ext cx="340452" cy="86005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80808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0.73968</cdr:x>
      <cdr:y>0.18322</cdr:y>
    </cdr:from>
    <cdr:to>
      <cdr:x>0.84435</cdr:x>
      <cdr:y>0.7896</cdr:y>
    </cdr:to>
    <cdr:sp macro="" textlink="">
      <cdr:nvSpPr>
        <cdr:cNvPr id="3080" name="Oval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921225">
          <a:off x="6607888" y="958082"/>
          <a:ext cx="935058" cy="317089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80808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0.10455</cdr:x>
      <cdr:y>0.19304</cdr:y>
    </cdr:from>
    <cdr:to>
      <cdr:x>0.26438</cdr:x>
      <cdr:y>0.29911</cdr:y>
    </cdr:to>
    <cdr:pic>
      <cdr:nvPicPr>
        <cdr:cNvPr id="3086" name="Picture 14" descr="logo_fiso_small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33997" y="1009430"/>
          <a:ext cx="1427824" cy="55466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0.35331</cdr:x>
      <cdr:y>0.42355</cdr:y>
    </cdr:from>
    <cdr:to>
      <cdr:x>0.6205</cdr:x>
      <cdr:y>0.48371</cdr:y>
    </cdr:to>
    <cdr:sp macro="" textlink="">
      <cdr:nvSpPr>
        <cdr:cNvPr id="14337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56224" y="2214850"/>
          <a:ext cx="2386913" cy="31459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0" i="1" u="none" strike="noStrike" baseline="0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</a:rPr>
            <a:t>effetto tessere </a:t>
          </a:r>
          <a:r>
            <a:rPr lang="it-IT" sz="1400" b="1" i="1" u="none" strike="noStrike" baseline="0" dirty="0">
              <a:solidFill>
                <a:srgbClr val="00B050"/>
              </a:solidFill>
              <a:latin typeface="Verdana"/>
              <a:ea typeface="Verdana"/>
              <a:cs typeface="Verdana"/>
            </a:rPr>
            <a:t>GREEN</a:t>
          </a:r>
        </a:p>
      </cdr:txBody>
    </cdr:sp>
  </cdr:relSizeAnchor>
  <cdr:relSizeAnchor xmlns:cdr="http://schemas.openxmlformats.org/drawingml/2006/chartDrawing">
    <cdr:from>
      <cdr:x>0.28939</cdr:x>
      <cdr:y>0.20981</cdr:y>
    </cdr:from>
    <cdr:to>
      <cdr:x>0.61967</cdr:x>
      <cdr:y>0.34808</cdr:y>
    </cdr:to>
    <cdr:sp macro="" textlink="">
      <cdr:nvSpPr>
        <cdr:cNvPr id="308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5208" y="1097137"/>
          <a:ext cx="2950521" cy="723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808080"/>
          </a:solidFill>
          <a:miter lim="800000"/>
          <a:headEnd/>
          <a:tailEnd/>
        </a:ln>
      </cdr:spPr>
      <cdr:txBody>
        <a:bodyPr xmlns:a="http://schemas.openxmlformats.org/drawingml/2006/main" wrap="square" lIns="36576" tIns="27432" rIns="36576" bIns="0" anchor="t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600" b="0" i="0" u="none" strike="noStrike" baseline="0">
              <a:solidFill>
                <a:srgbClr val="FF0000"/>
              </a:solidFill>
              <a:latin typeface="Verdana"/>
              <a:ea typeface="Verdana"/>
              <a:cs typeface="Verdana"/>
            </a:rPr>
            <a:t>  </a:t>
          </a:r>
          <a:r>
            <a:rPr lang="it-IT" sz="1600" b="1" i="0" u="none" strike="noStrike" baseline="0">
              <a:solidFill>
                <a:sysClr val="windowText" lastClr="000000"/>
              </a:solidFill>
              <a:latin typeface="Verdana"/>
              <a:ea typeface="Verdana"/>
              <a:cs typeface="Verdana"/>
            </a:rPr>
            <a:t>Tesserati 1986-2015</a:t>
          </a:r>
        </a:p>
        <a:p xmlns:a="http://schemas.openxmlformats.org/drawingml/2006/main">
          <a:pPr algn="ctr" rtl="0">
            <a:defRPr sz="1000"/>
          </a:pPr>
          <a:r>
            <a:rPr lang="it-IT" sz="1200" b="0" i="0" u="none" strike="noStrike" baseline="0">
              <a:solidFill>
                <a:srgbClr val="FF0000"/>
              </a:solidFill>
              <a:latin typeface="Verdana"/>
              <a:ea typeface="Verdana"/>
              <a:cs typeface="Verdana"/>
            </a:rPr>
            <a:t>  </a:t>
          </a:r>
          <a:r>
            <a:rPr lang="it-IT" sz="1200" b="1" i="0" u="none" strike="noStrike" baseline="0">
              <a:solidFill>
                <a:srgbClr val="FF0000"/>
              </a:solidFill>
              <a:latin typeface="Verdana"/>
              <a:ea typeface="Verdana"/>
              <a:cs typeface="Verdana"/>
            </a:rPr>
            <a:t>dati consolidati fino al 2014</a:t>
          </a:r>
        </a:p>
        <a:p xmlns:a="http://schemas.openxmlformats.org/drawingml/2006/main">
          <a:pPr algn="ctr" rtl="0">
            <a:defRPr sz="1000"/>
          </a:pPr>
          <a:r>
            <a:rPr lang="it-IT" sz="1200" b="0" i="0" u="none" strike="noStrike" baseline="0">
              <a:solidFill>
                <a:srgbClr val="FF0000"/>
              </a:solidFill>
              <a:latin typeface="Verdana"/>
              <a:ea typeface="Verdana"/>
              <a:cs typeface="Verdana"/>
            </a:rPr>
            <a:t>  2015: dati in progress</a:t>
          </a:r>
        </a:p>
      </cdr:txBody>
    </cdr:sp>
  </cdr:relSizeAnchor>
  <cdr:relSizeAnchor xmlns:cdr="http://schemas.openxmlformats.org/drawingml/2006/chartDrawing">
    <cdr:from>
      <cdr:x>0.20258</cdr:x>
      <cdr:y>0.72657</cdr:y>
    </cdr:from>
    <cdr:to>
      <cdr:x>0.23914</cdr:x>
      <cdr:y>0.889</cdr:y>
    </cdr:to>
    <cdr:sp macro="" textlink="">
      <cdr:nvSpPr>
        <cdr:cNvPr id="9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59346">
          <a:off x="1809750" y="3799416"/>
          <a:ext cx="326605" cy="84938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80808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0.38928</cdr:x>
      <cdr:y>0.4978</cdr:y>
    </cdr:from>
    <cdr:to>
      <cdr:x>0.41582</cdr:x>
      <cdr:y>0.71114</cdr:y>
    </cdr:to>
    <cdr:sp macro="" textlink="">
      <cdr:nvSpPr>
        <cdr:cNvPr id="11" name="Connettore 2 10"/>
        <cdr:cNvSpPr/>
      </cdr:nvSpPr>
      <cdr:spPr>
        <a:xfrm xmlns:a="http://schemas.openxmlformats.org/drawingml/2006/main" flipH="1">
          <a:off x="3168352" y="2520280"/>
          <a:ext cx="216024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0.24772</cdr:x>
      <cdr:y>0.51202</cdr:y>
    </cdr:from>
    <cdr:to>
      <cdr:x>0.35389</cdr:x>
      <cdr:y>0.72536</cdr:y>
    </cdr:to>
    <cdr:sp macro="" textlink="">
      <cdr:nvSpPr>
        <cdr:cNvPr id="13" name="Connettore 2 12"/>
        <cdr:cNvSpPr/>
      </cdr:nvSpPr>
      <cdr:spPr>
        <a:xfrm xmlns:a="http://schemas.openxmlformats.org/drawingml/2006/main" flipH="1">
          <a:off x="2016224" y="2592288"/>
          <a:ext cx="86409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0.32918</cdr:x>
      <cdr:y>0.09392</cdr:y>
    </cdr:from>
    <cdr:to>
      <cdr:x>0.76649</cdr:x>
      <cdr:y>0.17096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97170" y="563971"/>
          <a:ext cx="3848810" cy="46260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8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2000" b="1" i="0" u="none" strike="noStrike" baseline="0">
              <a:solidFill>
                <a:srgbClr val="008000"/>
              </a:solidFill>
              <a:latin typeface="Arial"/>
              <a:cs typeface="Arial"/>
            </a:rPr>
            <a:t>FISO-Lombardia 1986-2015     </a:t>
          </a:r>
        </a:p>
      </cdr:txBody>
    </cdr:sp>
  </cdr:relSizeAnchor>
  <cdr:relSizeAnchor xmlns:cdr="http://schemas.openxmlformats.org/drawingml/2006/chartDrawing">
    <cdr:from>
      <cdr:x>0.11692</cdr:x>
      <cdr:y>0.08673</cdr:y>
    </cdr:from>
    <cdr:to>
      <cdr:x>0.2489</cdr:x>
      <cdr:y>0.26557</cdr:y>
    </cdr:to>
    <cdr:pic>
      <cdr:nvPicPr>
        <cdr:cNvPr id="10245" name="Picture 5" descr="logoCRL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54799" y="526581"/>
          <a:ext cx="1190625" cy="108585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0.73155</cdr:x>
      <cdr:y>0.89099</cdr:y>
    </cdr:from>
    <cdr:to>
      <cdr:x>0.90772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279232" y="4752527"/>
          <a:ext cx="1512168" cy="581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0.07868</cdr:x>
      <cdr:y>0.06264</cdr:y>
    </cdr:from>
    <cdr:to>
      <cdr:x>0.34092</cdr:x>
      <cdr:y>0.15786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523875" y="266700"/>
          <a:ext cx="1745991" cy="4054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00FF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2000" b="1">
              <a:solidFill>
                <a:srgbClr val="008000"/>
              </a:solidFill>
            </a:rPr>
            <a:t>TESSERATI CRL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0.35106</cdr:x>
      <cdr:y>0.90998</cdr:y>
    </cdr:from>
    <cdr:to>
      <cdr:x>0.40426</cdr:x>
      <cdr:y>0.98798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2376264" y="4392488"/>
          <a:ext cx="360040" cy="3765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400" b="1">
              <a:solidFill>
                <a:srgbClr val="FF0000"/>
              </a:solidFill>
            </a:rPr>
            <a:t>LB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0.46568</cdr:x>
      <cdr:y>0.84861</cdr:y>
    </cdr:from>
    <cdr:to>
      <cdr:x>0.70315</cdr:x>
      <cdr:y>0.91521</cdr:y>
    </cdr:to>
    <cdr:sp macro="" textlink="">
      <cdr:nvSpPr>
        <cdr:cNvPr id="3" name="CasellaDiTesto 14"/>
        <cdr:cNvSpPr txBox="1"/>
      </cdr:nvSpPr>
      <cdr:spPr>
        <a:xfrm xmlns:a="http://schemas.openxmlformats.org/drawingml/2006/main">
          <a:off x="2656417" y="3968750"/>
          <a:ext cx="1354668" cy="31149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400" b="1"/>
            <a:t>2009-2012</a:t>
          </a:r>
        </a:p>
      </cdr:txBody>
    </cdr:sp>
  </cdr:relSizeAnchor>
  <cdr:relSizeAnchor xmlns:cdr="http://schemas.openxmlformats.org/drawingml/2006/chartDrawing">
    <cdr:from>
      <cdr:x>0.21336</cdr:x>
      <cdr:y>0.86445</cdr:y>
    </cdr:from>
    <cdr:to>
      <cdr:x>0.45084</cdr:x>
      <cdr:y>0.93105</cdr:y>
    </cdr:to>
    <cdr:sp macro="" textlink="">
      <cdr:nvSpPr>
        <cdr:cNvPr id="4" name="CasellaDiTesto 14"/>
        <cdr:cNvSpPr txBox="1"/>
      </cdr:nvSpPr>
      <cdr:spPr>
        <a:xfrm xmlns:a="http://schemas.openxmlformats.org/drawingml/2006/main">
          <a:off x="1217083" y="4042834"/>
          <a:ext cx="1354668" cy="31149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400" b="1"/>
            <a:t>2005-2008</a:t>
          </a:r>
        </a:p>
      </cdr:txBody>
    </cdr:sp>
  </cdr:relSizeAnchor>
  <cdr:relSizeAnchor xmlns:cdr="http://schemas.openxmlformats.org/drawingml/2006/chartDrawing">
    <cdr:from>
      <cdr:x>0.02226</cdr:x>
      <cdr:y>0.84635</cdr:y>
    </cdr:from>
    <cdr:to>
      <cdr:x>0.19852</cdr:x>
      <cdr:y>0.91295</cdr:y>
    </cdr:to>
    <cdr:sp macro="" textlink="">
      <cdr:nvSpPr>
        <cdr:cNvPr id="5" name="CasellaDiTesto 14"/>
        <cdr:cNvSpPr txBox="1"/>
      </cdr:nvSpPr>
      <cdr:spPr>
        <a:xfrm xmlns:a="http://schemas.openxmlformats.org/drawingml/2006/main">
          <a:off x="127000" y="3958166"/>
          <a:ext cx="1005417" cy="31149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1400" b="1"/>
            <a:t>...</a:t>
          </a:r>
          <a:r>
            <a:rPr lang="it-IT" sz="1400" b="0"/>
            <a:t>prima</a:t>
          </a:r>
        </a:p>
      </cdr:txBody>
    </cdr:sp>
  </cdr:relSizeAnchor>
  <cdr:relSizeAnchor xmlns:cdr="http://schemas.openxmlformats.org/drawingml/2006/chartDrawing">
    <cdr:from>
      <cdr:x>0.35807</cdr:x>
      <cdr:y>0.05657</cdr:y>
    </cdr:from>
    <cdr:to>
      <cdr:x>0.50057</cdr:x>
      <cdr:y>0.14257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2042583" y="264583"/>
          <a:ext cx="812868" cy="402167"/>
        </a:xfrm>
        <a:prstGeom xmlns:a="http://schemas.openxmlformats.org/drawingml/2006/main" prst="rect">
          <a:avLst/>
        </a:prstGeom>
        <a:solidFill xmlns:a="http://schemas.openxmlformats.org/drawingml/2006/main">
          <a:prstClr val="white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400" b="1" dirty="0" err="1">
              <a:solidFill>
                <a:srgbClr val="008000"/>
              </a:solidFill>
            </a:rPr>
            <a:t>C.R.L</a:t>
          </a:r>
          <a:r>
            <a:rPr lang="it-IT" sz="2400" dirty="0" err="1">
              <a:solidFill>
                <a:srgbClr val="008000"/>
              </a:solidFill>
            </a:rPr>
            <a:t>.</a:t>
          </a:r>
          <a:endParaRPr lang="it-IT" sz="2400" dirty="0">
            <a:solidFill>
              <a:srgbClr val="008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0.19005</cdr:x>
      <cdr:y>0</cdr:y>
    </cdr:from>
    <cdr:to>
      <cdr:x>0.8098</cdr:x>
      <cdr:y>0.0769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584176" y="-216024"/>
          <a:ext cx="5165875" cy="409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400" dirty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ORGANIZZAZIONE GARE CRL 1999-2015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Mariano Maistrello - CRL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A78D89-0002-4ABE-91B6-4324BE76F07F}" type="datetime1">
              <a:rPr lang="it-IT"/>
              <a:pPr>
                <a:defRPr/>
              </a:pPr>
              <a:t>20/11/2015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14A677-D7E3-40B4-BF75-982AEA8313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Mariano Maistrello - CRL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6F78FF-4D4F-42ED-85C4-3B73642E44F5}" type="datetime1">
              <a:rPr lang="it-IT"/>
              <a:pPr>
                <a:defRPr/>
              </a:pPr>
              <a:t>20/11/2015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566479-3DCD-426D-8FE3-6114FB63E2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126" name="Segnaposto intestazione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126" name="Segnaposto intestazione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126" name="Segnaposto intestazione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Mariano Maistrello - CRL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intestazion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CONSULTA di Società CRL  24/10/2015</a:t>
            </a:r>
          </a:p>
        </p:txBody>
      </p:sp>
      <p:sp>
        <p:nvSpPr>
          <p:cNvPr id="6150" name="Segnaposto numero diapositiva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E5FB0B-DA67-4845-9508-1EDC88DDBF2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AF3B-9073-4C89-9E27-250B248218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2525-2C94-4CA5-85EC-97FA9E5454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0B21-DFEB-4173-90F7-E6B1619BF6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2517-EF64-4CE7-A5FB-628562E5C1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8F60-E317-4D05-8558-6CA55933D4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EE54-DCEF-4FD8-BEC0-4CE7E4A328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E7AA-9733-455A-A4F8-1FADF4AC01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18B81-DD50-4C1E-BB58-4352847DD4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AD4C-BF98-4784-A0B8-F2D7A302B2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26DD-84BA-421F-9596-F7B661630E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EEDB-3ACE-47D4-A33C-B9A247474E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CONSULTA di Società CRL 24/10/2015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0C316-F1EF-4A93-A1FC-EE6DB73225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eaLnBrk="1" hangingPunct="1"/>
            <a:r>
              <a:rPr lang="it-IT" smtClean="0"/>
              <a:t>24 Ottobre 2015</a:t>
            </a:r>
            <a:br>
              <a:rPr lang="it-IT" smtClean="0"/>
            </a:br>
            <a:r>
              <a:rPr lang="it-IT" smtClean="0"/>
              <a:t>2</a:t>
            </a:r>
            <a:r>
              <a:rPr lang="it-IT" baseline="30000" smtClean="0"/>
              <a:t>a</a:t>
            </a:r>
            <a:r>
              <a:rPr lang="it-IT" smtClean="0"/>
              <a:t>  CONSULTA di Società C.R.L.</a:t>
            </a:r>
          </a:p>
        </p:txBody>
      </p:sp>
      <p:sp>
        <p:nvSpPr>
          <p:cNvPr id="2051" name="Sottotitolo 2"/>
          <p:cNvSpPr>
            <a:spLocks noGrp="1"/>
          </p:cNvSpPr>
          <p:nvPr>
            <p:ph type="subTitle" idx="1"/>
          </p:nvPr>
        </p:nvSpPr>
        <p:spPr>
          <a:xfrm>
            <a:off x="4427538" y="5661025"/>
            <a:ext cx="4321175" cy="576263"/>
          </a:xfrm>
        </p:spPr>
        <p:txBody>
          <a:bodyPr/>
          <a:lstStyle/>
          <a:p>
            <a:pPr eaLnBrk="1" hangingPunct="1"/>
            <a:r>
              <a:rPr lang="it-IT" sz="2800" i="1" smtClean="0">
                <a:solidFill>
                  <a:schemeClr val="tx1"/>
                </a:solidFill>
              </a:rPr>
              <a:t>Mariano MAISTRELLO</a:t>
            </a:r>
          </a:p>
        </p:txBody>
      </p:sp>
      <p:pic>
        <p:nvPicPr>
          <p:cNvPr id="2052" name="Picture 4" descr="C:\Users\nonnomariano\AppData\Local\Microsoft\Windows\INetCache\IE\PPXUYDOF\lgi01a2014091306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060575"/>
            <a:ext cx="341471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asellaDiTesto 5"/>
          <p:cNvSpPr txBox="1">
            <a:spLocks noChangeArrowheads="1"/>
          </p:cNvSpPr>
          <p:nvPr/>
        </p:nvSpPr>
        <p:spPr bwMode="auto">
          <a:xfrm>
            <a:off x="5508625" y="3284538"/>
            <a:ext cx="32369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8000"/>
                </a:solidFill>
              </a:rPr>
              <a:t>COMUNICAZIONE</a:t>
            </a:r>
          </a:p>
        </p:txBody>
      </p:sp>
      <p:sp>
        <p:nvSpPr>
          <p:cNvPr id="2054" name="CasellaDiTesto 6"/>
          <p:cNvSpPr txBox="1">
            <a:spLocks noChangeArrowheads="1"/>
          </p:cNvSpPr>
          <p:nvPr/>
        </p:nvSpPr>
        <p:spPr bwMode="auto">
          <a:xfrm>
            <a:off x="250825" y="2997200"/>
            <a:ext cx="3808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800" b="1">
                <a:solidFill>
                  <a:srgbClr val="FF0000"/>
                </a:solidFill>
              </a:rPr>
              <a:t>CALENDARI</a:t>
            </a:r>
          </a:p>
        </p:txBody>
      </p:sp>
      <p:sp>
        <p:nvSpPr>
          <p:cNvPr id="2055" name="CasellaDiTesto 7"/>
          <p:cNvSpPr txBox="1">
            <a:spLocks noChangeArrowheads="1"/>
          </p:cNvSpPr>
          <p:nvPr/>
        </p:nvSpPr>
        <p:spPr bwMode="auto">
          <a:xfrm>
            <a:off x="1331913" y="5157788"/>
            <a:ext cx="257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8000"/>
                </a:solidFill>
              </a:rPr>
              <a:t>CLASSIFICHE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3B350-78B2-436D-8FC5-CF1AAC0D57DA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1268" name="CasellaDiTesto 6"/>
          <p:cNvSpPr txBox="1">
            <a:spLocks noChangeArrowheads="1"/>
          </p:cNvSpPr>
          <p:nvPr/>
        </p:nvSpPr>
        <p:spPr bwMode="auto">
          <a:xfrm>
            <a:off x="1187450" y="333375"/>
            <a:ext cx="691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ym typeface="Wingdings" pitchFamily="2" charset="2"/>
              </a:rPr>
              <a:t>3)	TESSERATI e SOCIETA’ CRL</a:t>
            </a:r>
            <a:endParaRPr lang="it-IT" sz="3200"/>
          </a:p>
        </p:txBody>
      </p:sp>
      <p:graphicFrame>
        <p:nvGraphicFramePr>
          <p:cNvPr id="7" name="Chart 5"/>
          <p:cNvGraphicFramePr>
            <a:graphicFrameLocks/>
          </p:cNvGraphicFramePr>
          <p:nvPr/>
        </p:nvGraphicFramePr>
        <p:xfrm>
          <a:off x="358056" y="908721"/>
          <a:ext cx="853442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2F777-9906-43D9-BDA0-EFA1988395CF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2292" name="CasellaDiTesto 6"/>
          <p:cNvSpPr txBox="1">
            <a:spLocks noChangeArrowheads="1"/>
          </p:cNvSpPr>
          <p:nvPr/>
        </p:nvSpPr>
        <p:spPr bwMode="auto">
          <a:xfrm>
            <a:off x="1187450" y="33337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ym typeface="Wingdings" pitchFamily="2" charset="2"/>
              </a:rPr>
              <a:t>3)	TESSERATI CRL vs FISO</a:t>
            </a:r>
            <a:endParaRPr lang="it-IT" sz="3200"/>
          </a:p>
        </p:txBody>
      </p:sp>
      <p:graphicFrame>
        <p:nvGraphicFramePr>
          <p:cNvPr id="7" name="Grafico 6"/>
          <p:cNvGraphicFramePr/>
          <p:nvPr/>
        </p:nvGraphicFramePr>
        <p:xfrm>
          <a:off x="381000" y="908720"/>
          <a:ext cx="8583488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258888" y="5732463"/>
            <a:ext cx="5400675" cy="369887"/>
          </a:xfrm>
          <a:prstGeom prst="rect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8000"/>
                </a:solidFill>
              </a:rPr>
              <a:t>Dati ALLINEATI (in fase)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732588" y="5732463"/>
            <a:ext cx="1116012" cy="3698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SFASATI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C1365-F829-44A9-B87B-538E966F1783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3316" name="CasellaDiTesto 6"/>
          <p:cNvSpPr txBox="1">
            <a:spLocks noChangeArrowheads="1"/>
          </p:cNvSpPr>
          <p:nvPr/>
        </p:nvSpPr>
        <p:spPr bwMode="auto">
          <a:xfrm>
            <a:off x="1187450" y="333375"/>
            <a:ext cx="590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ym typeface="Wingdings" pitchFamily="2" charset="2"/>
              </a:rPr>
              <a:t>3)	TESSERATI CRL IN FISO</a:t>
            </a:r>
            <a:endParaRPr lang="it-IT" sz="3200"/>
          </a:p>
        </p:txBody>
      </p:sp>
      <p:pic>
        <p:nvPicPr>
          <p:cNvPr id="13317" name="Picture 14" descr="logo_fis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333375"/>
            <a:ext cx="1466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827088" y="1341438"/>
          <a:ext cx="7416815" cy="4176460"/>
        </p:xfrm>
        <a:graphic>
          <a:graphicData uri="http://schemas.openxmlformats.org/drawingml/2006/table">
            <a:tbl>
              <a:tblPr/>
              <a:tblGrid>
                <a:gridCol w="475173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289235"/>
                <a:gridCol w="103299"/>
                <a:gridCol w="475173"/>
              </a:tblGrid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latin typeface="Verdana"/>
                        </a:rPr>
                        <a:t>anno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AB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66CC"/>
                          </a:solidFill>
                          <a:latin typeface="Verdana"/>
                        </a:rPr>
                        <a:t>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LZ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PU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66CC"/>
                          </a:solidFill>
                          <a:latin typeface="Verdana"/>
                        </a:rPr>
                        <a:t>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80808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TOT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1.542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5.578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6.588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1.027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2.857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14.802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7.249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1.120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3.663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16.380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1.085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4.731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11.030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1.843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8.482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4.707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4.081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4.179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3.684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3.776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3.867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4.555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3.450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3.430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3.789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3.902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1998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4.034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latin typeface="Verdana"/>
                        </a:rPr>
                        <a:t>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2.929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3635375" y="1773238"/>
            <a:ext cx="3816350" cy="863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763713" y="1700213"/>
            <a:ext cx="539750" cy="5048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5151475">
            <a:off x="1366838" y="2951163"/>
            <a:ext cx="2303462" cy="1008062"/>
          </a:xfrm>
          <a:prstGeom prst="rightArrow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485883">
            <a:off x="3743326" y="3382962"/>
            <a:ext cx="2303462" cy="1008063"/>
          </a:xfrm>
          <a:prstGeom prst="rightArrow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1692275" y="5229225"/>
            <a:ext cx="492601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0000"/>
                </a:solidFill>
              </a:rPr>
              <a:t>I motivi dello SFASAMENTO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4013-710A-4D1C-A8B7-141AF64D436E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4340" name="CasellaDiTesto 6"/>
          <p:cNvSpPr txBox="1">
            <a:spLocks noChangeArrowheads="1"/>
          </p:cNvSpPr>
          <p:nvPr/>
        </p:nvSpPr>
        <p:spPr bwMode="auto">
          <a:xfrm>
            <a:off x="827088" y="333375"/>
            <a:ext cx="612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ym typeface="Wingdings" pitchFamily="2" charset="2"/>
              </a:rPr>
              <a:t>3)	TESSERATI CRL - zoom</a:t>
            </a:r>
            <a:endParaRPr lang="it-IT" sz="3200"/>
          </a:p>
        </p:txBody>
      </p:sp>
      <p:pic>
        <p:nvPicPr>
          <p:cNvPr id="14341" name="Picture 5" descr="logoCR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88913"/>
            <a:ext cx="9525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afico 11"/>
          <p:cNvGraphicFramePr>
            <a:graphicFrameLocks/>
          </p:cNvGraphicFramePr>
          <p:nvPr/>
        </p:nvGraphicFramePr>
        <p:xfrm>
          <a:off x="1115616" y="1268760"/>
          <a:ext cx="7001396" cy="472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5ABDA-6EA1-4ACB-A4DE-8462DB064B68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5364" name="CasellaDiTesto 6"/>
          <p:cNvSpPr txBox="1">
            <a:spLocks noChangeArrowheads="1"/>
          </p:cNvSpPr>
          <p:nvPr/>
        </p:nvSpPr>
        <p:spPr bwMode="auto">
          <a:xfrm>
            <a:off x="827088" y="333375"/>
            <a:ext cx="6049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ym typeface="Wingdings" pitchFamily="2" charset="2"/>
              </a:rPr>
              <a:t>3)	TESSERATI e Tecnici CRL</a:t>
            </a:r>
            <a:endParaRPr lang="it-IT" sz="3200"/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395536" y="980728"/>
          <a:ext cx="849596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6" name="Picture 5" descr="logoCR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8913"/>
            <a:ext cx="9525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78AEA-95FE-4FDB-B7FB-26C2680B08B1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6388" name="CasellaDiTesto 6"/>
          <p:cNvSpPr txBox="1">
            <a:spLocks noChangeArrowheads="1"/>
          </p:cNvSpPr>
          <p:nvPr/>
        </p:nvSpPr>
        <p:spPr bwMode="auto">
          <a:xfrm>
            <a:off x="539750" y="260350"/>
            <a:ext cx="8135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ym typeface="Wingdings" pitchFamily="2" charset="2"/>
              </a:rPr>
              <a:t>3)	Tecnici delle 13 Società CRL  </a:t>
            </a:r>
            <a:r>
              <a:rPr lang="it-IT" i="1">
                <a:solidFill>
                  <a:srgbClr val="FF0000"/>
                </a:solidFill>
                <a:sym typeface="Wingdings" pitchFamily="2" charset="2"/>
              </a:rPr>
              <a:t>(Ottobre 2015)</a:t>
            </a:r>
            <a:endParaRPr lang="it-IT" i="1">
              <a:solidFill>
                <a:srgbClr val="FF0000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79388" y="908050"/>
          <a:ext cx="8784971" cy="53615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5767"/>
                <a:gridCol w="675767"/>
                <a:gridCol w="675767"/>
                <a:gridCol w="675767"/>
                <a:gridCol w="675767"/>
                <a:gridCol w="675767"/>
                <a:gridCol w="675767"/>
                <a:gridCol w="675767"/>
                <a:gridCol w="675767"/>
                <a:gridCol w="675767"/>
                <a:gridCol w="675767"/>
                <a:gridCol w="675767"/>
                <a:gridCol w="675767"/>
              </a:tblGrid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+mn-lt"/>
                          <a:cs typeface="Arial" pitchFamily="34" charset="0"/>
                        </a:rPr>
                        <a:t>SOC</a:t>
                      </a:r>
                      <a:r>
                        <a:rPr lang="it-IT" sz="1600" dirty="0" smtClean="0">
                          <a:latin typeface="+mn-lt"/>
                          <a:cs typeface="Arial" pitchFamily="34" charset="0"/>
                        </a:rPr>
                        <a:t>.</a:t>
                      </a:r>
                      <a:endParaRPr lang="it-IT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n-lt"/>
                          <a:cs typeface="Arial" pitchFamily="34" charset="0"/>
                        </a:rPr>
                        <a:t>C-O</a:t>
                      </a:r>
                      <a:endParaRPr lang="it-IT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n-lt"/>
                          <a:cs typeface="Arial" pitchFamily="34" charset="0"/>
                        </a:rPr>
                        <a:t>MTB-O</a:t>
                      </a:r>
                      <a:endParaRPr lang="it-IT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+mn-lt"/>
                          <a:cs typeface="Arial" pitchFamily="34" charset="0"/>
                        </a:rPr>
                        <a:t>TRL.O</a:t>
                      </a:r>
                      <a:endParaRPr lang="it-IT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latin typeface="+mn-lt"/>
                          <a:cs typeface="Arial" pitchFamily="34" charset="0"/>
                        </a:rPr>
                        <a:t>SOC</a:t>
                      </a:r>
                      <a:r>
                        <a:rPr lang="it-IT" sz="1400" b="1" dirty="0" smtClean="0">
                          <a:latin typeface="+mn-lt"/>
                          <a:cs typeface="Arial" pitchFamily="34" charset="0"/>
                        </a:rPr>
                        <a:t>.</a:t>
                      </a:r>
                      <a:endParaRPr lang="it-IT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ISTR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TRAC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ALLEN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D.G.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  <a:cs typeface="Arial" pitchFamily="34" charset="0"/>
                        </a:rPr>
                        <a:t>D.T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OMOL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M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ISTR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TRAC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D.G.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M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  <a:cs typeface="Arial" pitchFamily="34" charset="0"/>
                        </a:rPr>
                        <a:t>TRAC</a:t>
                      </a:r>
                      <a:endParaRPr lang="it-IT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0055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0093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0158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5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0165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9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0167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0188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8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8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0242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0271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0279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0382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0420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296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+mn-lt"/>
                          <a:cs typeface="Arial" pitchFamily="34" charset="0"/>
                        </a:rPr>
                        <a:t>TOT.</a:t>
                      </a:r>
                      <a:endParaRPr lang="it-IT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34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11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20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5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5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9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it-IT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39750" y="981075"/>
          <a:ext cx="8064895" cy="5256577"/>
        </p:xfrm>
        <a:graphic>
          <a:graphicData uri="http://schemas.openxmlformats.org/drawingml/2006/table">
            <a:tbl>
              <a:tblPr/>
              <a:tblGrid>
                <a:gridCol w="669286"/>
                <a:gridCol w="568893"/>
                <a:gridCol w="568893"/>
                <a:gridCol w="568893"/>
                <a:gridCol w="568893"/>
                <a:gridCol w="568893"/>
                <a:gridCol w="568893"/>
                <a:gridCol w="568893"/>
                <a:gridCol w="568893"/>
                <a:gridCol w="568893"/>
                <a:gridCol w="568893"/>
                <a:gridCol w="568893"/>
                <a:gridCol w="568893"/>
                <a:gridCol w="568893"/>
              </a:tblGrid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0093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0722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latin typeface="Verdana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2421-17E9-452B-80A5-ECCF5D9E6B9A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7830" name="CasellaDiTesto 6"/>
          <p:cNvSpPr txBox="1">
            <a:spLocks noChangeArrowheads="1"/>
          </p:cNvSpPr>
          <p:nvPr/>
        </p:nvSpPr>
        <p:spPr bwMode="auto">
          <a:xfrm>
            <a:off x="1187450" y="333375"/>
            <a:ext cx="691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ym typeface="Wingdings" pitchFamily="2" charset="2"/>
              </a:rPr>
              <a:t>3)	TESSERATI e SOCIETA’ CRL</a:t>
            </a:r>
            <a:endParaRPr lang="it-IT" sz="3200"/>
          </a:p>
        </p:txBody>
      </p:sp>
      <p:sp>
        <p:nvSpPr>
          <p:cNvPr id="8" name="CasellaDiTesto 2"/>
          <p:cNvSpPr txBox="1"/>
          <p:nvPr/>
        </p:nvSpPr>
        <p:spPr>
          <a:xfrm>
            <a:off x="755650" y="1773238"/>
            <a:ext cx="2808288" cy="15843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dirty="0"/>
              <a:t>Sono elencate solo le 13 Società </a:t>
            </a:r>
            <a:r>
              <a:rPr lang="it-IT" sz="1800" dirty="0" smtClean="0"/>
              <a:t>affiliate nel </a:t>
            </a:r>
            <a:r>
              <a:rPr lang="it-IT" sz="1800" dirty="0"/>
              <a:t>2015.</a:t>
            </a:r>
          </a:p>
          <a:p>
            <a:pPr>
              <a:defRPr/>
            </a:pPr>
            <a:r>
              <a:rPr lang="it-IT" sz="1800" dirty="0"/>
              <a:t>Per i dati di TUTTE le società CRL negli anni, consultare l'altro file  completo.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995738" y="1412875"/>
          <a:ext cx="4464496" cy="3393323"/>
        </p:xfrm>
        <a:graphic>
          <a:graphicData uri="http://schemas.openxmlformats.org/drawingml/2006/table">
            <a:tbl>
              <a:tblPr/>
              <a:tblGrid>
                <a:gridCol w="4464496"/>
              </a:tblGrid>
              <a:tr h="2272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0055 = MONZA OK (MB)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16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0093 = VIVAIO ORIENTEERING (</a:t>
                      </a:r>
                      <a:r>
                        <a:rPr lang="it-IT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9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0158 = UNIONE LOMBARDA (</a:t>
                      </a:r>
                      <a:r>
                        <a:rPr lang="it-IT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616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0165 = POLISPORTIVA BESANESE (MB)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4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0167 = POLISPORTIVA PUNTO NORD (MB)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72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0188 = NIRVANA VERDE (LC)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4882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0242 = AGOROSSO </a:t>
                      </a:r>
                      <a:r>
                        <a:rPr lang="it-IT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S.ALESSANDRO</a:t>
                      </a:r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OR. (BG)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289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0271 = ORIENTEERING COMO (CO)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34708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0279 = TUMIZA ORIENTEERING CHIARI (BS)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89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0382 = SESTO 76 LISANZA (VA)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16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0420 = VARESE ORIENTEERING (VA)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72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0665 = PROMOSPORT6 (</a:t>
                      </a:r>
                      <a:r>
                        <a:rPr lang="it-IT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72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0722 = L'ORMA (</a:t>
                      </a:r>
                      <a:r>
                        <a:rPr lang="it-IT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r>
                        <a:rPr lang="it-IT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76640-2AB7-4E3F-8C64-0EA4EB56EA3E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8436" name="CasellaDiTesto 6"/>
          <p:cNvSpPr txBox="1">
            <a:spLocks noChangeArrowheads="1"/>
          </p:cNvSpPr>
          <p:nvPr/>
        </p:nvSpPr>
        <p:spPr bwMode="auto">
          <a:xfrm>
            <a:off x="755650" y="188913"/>
            <a:ext cx="7634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ym typeface="Wingdings" pitchFamily="2" charset="2"/>
              </a:rPr>
              <a:t>2)	TESSERATI e SOCIETA’ CRL 1986-2015</a:t>
            </a:r>
            <a:endParaRPr lang="it-IT" sz="2800"/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0" y="1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6" descr="logo_fiso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49275"/>
            <a:ext cx="1579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2DD40-6B48-4F58-BA3A-0B6BB71FFD94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9461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4)  ORGANIZZAZIONE GARE C-O REG </a:t>
            </a:r>
            <a:r>
              <a:rPr lang="it-IT" sz="2800" i="1">
                <a:sym typeface="Wingdings" pitchFamily="2" charset="2"/>
              </a:rPr>
              <a:t>Comitati/Delegazioni FISO 2004-2015 </a:t>
            </a:r>
            <a:endParaRPr lang="it-IT" sz="2800" i="1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692275" y="1397000"/>
          <a:ext cx="6264686" cy="4840320"/>
        </p:xfrm>
        <a:graphic>
          <a:graphicData uri="http://schemas.openxmlformats.org/drawingml/2006/table">
            <a:tbl>
              <a:tblPr/>
              <a:tblGrid>
                <a:gridCol w="853332"/>
                <a:gridCol w="416258"/>
                <a:gridCol w="416258"/>
                <a:gridCol w="416258"/>
                <a:gridCol w="416258"/>
                <a:gridCol w="416258"/>
                <a:gridCol w="416258"/>
                <a:gridCol w="416258"/>
                <a:gridCol w="416258"/>
                <a:gridCol w="416258"/>
                <a:gridCol w="416258"/>
                <a:gridCol w="416258"/>
                <a:gridCol w="416258"/>
                <a:gridCol w="416258"/>
              </a:tblGrid>
              <a:tr h="21118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Organizzazione: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N°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GARE REGIONALI di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C-O  OMOLOGATE FISO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TOT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TOTALI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7164388" y="3141663"/>
            <a:ext cx="360362" cy="358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059113" y="3527425"/>
            <a:ext cx="4176712" cy="20621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8000"/>
                </a:solidFill>
              </a:rPr>
              <a:t>Gare CO-REG 2015 </a:t>
            </a:r>
            <a:r>
              <a:rPr lang="it-IT" sz="1400"/>
              <a:t>omologate: </a:t>
            </a:r>
          </a:p>
          <a:p>
            <a:r>
              <a:rPr lang="it-IT" sz="1400"/>
              <a:t>1° 2° 3°TL ok; 5° TL (Resinelli): da omologare</a:t>
            </a:r>
          </a:p>
          <a:p>
            <a:r>
              <a:rPr lang="it-IT" sz="1400"/>
              <a:t>4° TL: </a:t>
            </a:r>
            <a:r>
              <a:rPr lang="it-IT" sz="1400" b="1">
                <a:solidFill>
                  <a:srgbClr val="FF0000"/>
                </a:solidFill>
              </a:rPr>
              <a:t>MARZIO 14/6:</a:t>
            </a:r>
            <a:r>
              <a:rPr lang="it-IT" sz="1400"/>
              <a:t> </a:t>
            </a:r>
            <a:r>
              <a:rPr lang="it-IT" sz="1200" i="1"/>
              <a:t>(Comunicaz. F.Hueller del 12/10)</a:t>
            </a:r>
            <a:endParaRPr lang="it-IT" sz="800"/>
          </a:p>
          <a:p>
            <a:r>
              <a:rPr lang="it-IT" sz="1400" i="1">
                <a:solidFill>
                  <a:srgbClr val="FF0000"/>
                </a:solidFill>
              </a:rPr>
              <a:t>Per la FISO è gara straniera, anche se in Italia, e pertanto non entra nelle statistiche Fiso (ne’ tanto meno nelle Classifiche)</a:t>
            </a:r>
            <a:endParaRPr lang="it-IT" sz="800" i="1">
              <a:solidFill>
                <a:srgbClr val="FF0000"/>
              </a:solidFill>
            </a:endParaRPr>
          </a:p>
          <a:p>
            <a:endParaRPr lang="it-IT" sz="800" i="1"/>
          </a:p>
          <a:p>
            <a:r>
              <a:rPr lang="it-IT" sz="1200" b="1">
                <a:solidFill>
                  <a:srgbClr val="008000"/>
                </a:solidFill>
              </a:rPr>
              <a:t>Ma per il CRL è gara Regionale e come tale sono stati assegnati i punteggi nelle classifiche individuali e di società, e aggiornate le statistiche.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0" descr="logo_fiso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49275"/>
            <a:ext cx="1579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F59E9-5E58-4D9F-8785-5D587DD1AD4D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1259632" y="1268760"/>
          <a:ext cx="6768752" cy="482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6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4)  ORGANIZZAZIONE GARE C-O REG </a:t>
            </a:r>
            <a:r>
              <a:rPr lang="it-IT" sz="2800" i="1">
                <a:sym typeface="Wingdings" pitchFamily="2" charset="2"/>
              </a:rPr>
              <a:t>Comitati/Delegazioni FISO 2004-2015 </a:t>
            </a:r>
            <a:endParaRPr lang="it-IT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eaLnBrk="1" hangingPunct="1"/>
            <a:r>
              <a:rPr lang="it-IT" smtClean="0"/>
              <a:t>24 Ottobre 2015</a:t>
            </a:r>
            <a:br>
              <a:rPr lang="it-IT" smtClean="0"/>
            </a:br>
            <a:r>
              <a:rPr lang="it-IT" smtClean="0"/>
              <a:t>2</a:t>
            </a:r>
            <a:r>
              <a:rPr lang="it-IT" baseline="30000" smtClean="0"/>
              <a:t>a</a:t>
            </a:r>
            <a:r>
              <a:rPr lang="it-IT" smtClean="0"/>
              <a:t>  CONSULTA di Società C.R.L.</a:t>
            </a:r>
          </a:p>
        </p:txBody>
      </p:sp>
      <p:sp>
        <p:nvSpPr>
          <p:cNvPr id="3075" name="CasellaDiTesto 8"/>
          <p:cNvSpPr txBox="1">
            <a:spLocks noChangeArrowheads="1"/>
          </p:cNvSpPr>
          <p:nvPr/>
        </p:nvSpPr>
        <p:spPr bwMode="auto">
          <a:xfrm>
            <a:off x="1692275" y="2781300"/>
            <a:ext cx="582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7200">
                <a:solidFill>
                  <a:srgbClr val="008000"/>
                </a:solidFill>
              </a:rPr>
              <a:t>  PREMESSA</a:t>
            </a:r>
          </a:p>
        </p:txBody>
      </p:sp>
      <p:sp>
        <p:nvSpPr>
          <p:cNvPr id="3076" name="CasellaDiTesto 9"/>
          <p:cNvSpPr txBox="1">
            <a:spLocks noChangeArrowheads="1"/>
          </p:cNvSpPr>
          <p:nvPr/>
        </p:nvSpPr>
        <p:spPr bwMode="auto">
          <a:xfrm>
            <a:off x="1042988" y="4365625"/>
            <a:ext cx="7181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/>
              <a:t>TOUR TRA NUMERI CONI FISO CRL</a:t>
            </a:r>
          </a:p>
          <a:p>
            <a:pPr algn="ctr"/>
            <a:r>
              <a:rPr lang="it-IT" sz="3200" b="1" i="1">
                <a:solidFill>
                  <a:srgbClr val="008000"/>
                </a:solidFill>
              </a:rPr>
              <a:t>solo 15 minuti…</a:t>
            </a:r>
          </a:p>
        </p:txBody>
      </p:sp>
      <p:sp>
        <p:nvSpPr>
          <p:cNvPr id="3077" name="Rettangolo 6"/>
          <p:cNvSpPr>
            <a:spLocks noChangeArrowheads="1"/>
          </p:cNvSpPr>
          <p:nvPr/>
        </p:nvSpPr>
        <p:spPr bwMode="auto">
          <a:xfrm>
            <a:off x="755650" y="2781300"/>
            <a:ext cx="100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>
                <a:sym typeface="Wingdings 2" pitchFamily="18" charset="2"/>
              </a:rPr>
              <a:t></a:t>
            </a:r>
            <a:endParaRPr lang="it-IT" sz="720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D656E-CB79-46E1-A0E0-F2C5C43FB3E4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899592" y="1124744"/>
          <a:ext cx="77048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10"/>
          <p:cNvSpPr txBox="1"/>
          <p:nvPr/>
        </p:nvSpPr>
        <p:spPr>
          <a:xfrm>
            <a:off x="755650" y="4797425"/>
            <a:ext cx="7920038" cy="158432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Si possono notare 4 fasce 'quantitative' di attività: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it-IT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Comitati regionali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, con valori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tutti oltre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la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media </a:t>
            </a:r>
          </a:p>
          <a:p>
            <a:pPr marL="228600" indent="-228600"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		(tranne la PU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diventata Comitato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solo dal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2010)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Delegazioni </a:t>
            </a:r>
            <a:r>
              <a:rPr lang="it-IT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hanno una attività molto buona (Piemonte, Emilia Romagna)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		o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buona (Liguria,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Toscana)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Delegazioni 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in 12 anni, hanno saputo organizzare soltanto da 4 a 15 gare regionali 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Delegazioni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sono praticamente assenti: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Basilicata, Marche, Molise, Sardegna e Valle d’Aosta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1331913" y="3644900"/>
            <a:ext cx="7127875" cy="0"/>
          </a:xfrm>
          <a:prstGeom prst="line">
            <a:avLst/>
          </a:prstGeom>
          <a:ln w="28575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9"/>
          <p:cNvSpPr txBox="1"/>
          <p:nvPr/>
        </p:nvSpPr>
        <p:spPr>
          <a:xfrm>
            <a:off x="1403350" y="3284538"/>
            <a:ext cx="1371600" cy="30797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 i="1">
                <a:solidFill>
                  <a:srgbClr val="CC00CC"/>
                </a:solidFill>
              </a:rPr>
              <a:t>Valor Medio: 46</a:t>
            </a:r>
          </a:p>
        </p:txBody>
      </p:sp>
      <p:pic>
        <p:nvPicPr>
          <p:cNvPr id="21512" name="Immagine 8" descr="logo_fiso_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49275"/>
            <a:ext cx="1579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7848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4)  ORGANIZZAZIONE GARE C-O REG </a:t>
            </a:r>
            <a:r>
              <a:rPr lang="it-IT" sz="2400" i="1">
                <a:sym typeface="Wingdings" pitchFamily="2" charset="2"/>
              </a:rPr>
              <a:t>Comitati/Delegazioni FISO 2004-2015 </a:t>
            </a:r>
            <a:endParaRPr lang="it-IT" sz="2400" i="1"/>
          </a:p>
        </p:txBody>
      </p:sp>
      <p:cxnSp>
        <p:nvCxnSpPr>
          <p:cNvPr id="13" name="Connettore 1 12"/>
          <p:cNvCxnSpPr/>
          <p:nvPr/>
        </p:nvCxnSpPr>
        <p:spPr>
          <a:xfrm>
            <a:off x="1258888" y="2852738"/>
            <a:ext cx="72009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CasellaDiTesto 16"/>
          <p:cNvSpPr txBox="1">
            <a:spLocks noChangeArrowheads="1"/>
          </p:cNvSpPr>
          <p:nvPr/>
        </p:nvSpPr>
        <p:spPr bwMode="auto">
          <a:xfrm>
            <a:off x="5795963" y="2420938"/>
            <a:ext cx="2214562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/>
              <a:t>Media dei 6 Comitati: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3235C-8523-4744-A7A1-717ECC9C1351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900113" y="1341438"/>
          <a:ext cx="7272815" cy="1008111"/>
        </p:xfrm>
        <a:graphic>
          <a:graphicData uri="http://schemas.openxmlformats.org/drawingml/2006/table">
            <a:tbl>
              <a:tblPr/>
              <a:tblGrid>
                <a:gridCol w="997598"/>
                <a:gridCol w="482709"/>
                <a:gridCol w="482709"/>
                <a:gridCol w="482709"/>
                <a:gridCol w="482709"/>
                <a:gridCol w="482709"/>
                <a:gridCol w="482709"/>
                <a:gridCol w="482709"/>
                <a:gridCol w="482709"/>
                <a:gridCol w="482709"/>
                <a:gridCol w="482709"/>
                <a:gridCol w="482709"/>
                <a:gridCol w="482709"/>
                <a:gridCol w="482709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gare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err="1">
                          <a:solidFill>
                            <a:srgbClr val="008000"/>
                          </a:solidFill>
                          <a:latin typeface="Calibri"/>
                        </a:rPr>
                        <a:t>Partecip</a:t>
                      </a:r>
                      <a:r>
                        <a:rPr lang="it-IT" sz="16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2537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2675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1546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1600" b="0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??</a:t>
                      </a:r>
                      <a:endParaRPr lang="it-IT" sz="1600" b="0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1187624" y="2420888"/>
          <a:ext cx="6813178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4"/>
          <p:cNvSpPr txBox="1"/>
          <p:nvPr/>
        </p:nvSpPr>
        <p:spPr>
          <a:xfrm>
            <a:off x="6084888" y="6021388"/>
            <a:ext cx="1584325" cy="2873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400" b="1"/>
              <a:t>2013-2016...</a:t>
            </a:r>
          </a:p>
        </p:txBody>
      </p:sp>
      <p:sp>
        <p:nvSpPr>
          <p:cNvPr id="22596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7848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5)  ORGANIZZAZIONE GARE C-O REG </a:t>
            </a:r>
            <a:r>
              <a:rPr lang="it-IT" sz="2400" i="1">
                <a:sym typeface="Wingdings" pitchFamily="2" charset="2"/>
              </a:rPr>
              <a:t>Comitato regionale Lombardia 2004-2015 </a:t>
            </a:r>
            <a:endParaRPr lang="it-IT" sz="2400" i="1"/>
          </a:p>
        </p:txBody>
      </p:sp>
      <p:pic>
        <p:nvPicPr>
          <p:cNvPr id="22597" name="Immagine 7" descr="logoCRL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260350"/>
            <a:ext cx="9255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D7CE9-6B55-4046-BC89-C0D9E9F574B2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21508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5832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arenR" startAt="5"/>
              <a:defRPr/>
            </a:pPr>
            <a:r>
              <a:rPr lang="it-IT" sz="2800" dirty="0">
                <a:sym typeface="Wingdings" pitchFamily="2" charset="2"/>
              </a:rPr>
              <a:t>ORGANIZZAZIONE GARE </a:t>
            </a:r>
            <a:r>
              <a:rPr lang="it-IT" sz="2800" dirty="0" err="1">
                <a:sym typeface="Wingdings" pitchFamily="2" charset="2"/>
              </a:rPr>
              <a:t>all</a:t>
            </a:r>
            <a:r>
              <a:rPr lang="it-IT" sz="2800" dirty="0">
                <a:sym typeface="Wingdings" pitchFamily="2" charset="2"/>
              </a:rPr>
              <a:t>  </a:t>
            </a:r>
          </a:p>
          <a:p>
            <a:pPr marL="457200" indent="-457200">
              <a:defRPr/>
            </a:pPr>
            <a:r>
              <a:rPr lang="it-IT" sz="2400" i="1" dirty="0">
                <a:sym typeface="Wingdings" pitchFamily="2" charset="2"/>
              </a:rPr>
              <a:t>Comitato regionale FISO LB </a:t>
            </a:r>
            <a:r>
              <a:rPr lang="it-IT" sz="2400" i="1" dirty="0" err="1">
                <a:sym typeface="Wingdings" pitchFamily="2" charset="2"/>
              </a:rPr>
              <a:t>history</a:t>
            </a:r>
            <a:endParaRPr lang="it-IT" sz="2400" i="1" dirty="0"/>
          </a:p>
        </p:txBody>
      </p:sp>
      <p:pic>
        <p:nvPicPr>
          <p:cNvPr id="23557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88913"/>
            <a:ext cx="92551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323850" y="1123950"/>
          <a:ext cx="8568948" cy="5184581"/>
        </p:xfrm>
        <a:graphic>
          <a:graphicData uri="http://schemas.openxmlformats.org/drawingml/2006/table">
            <a:tbl>
              <a:tblPr/>
              <a:tblGrid>
                <a:gridCol w="409706"/>
                <a:gridCol w="383554"/>
                <a:gridCol w="409706"/>
                <a:gridCol w="383554"/>
                <a:gridCol w="383554"/>
                <a:gridCol w="383554"/>
                <a:gridCol w="383554"/>
                <a:gridCol w="383554"/>
                <a:gridCol w="383554"/>
                <a:gridCol w="383554"/>
                <a:gridCol w="383554"/>
                <a:gridCol w="409706"/>
                <a:gridCol w="409706"/>
                <a:gridCol w="383554"/>
                <a:gridCol w="383554"/>
                <a:gridCol w="383554"/>
                <a:gridCol w="383554"/>
                <a:gridCol w="383554"/>
                <a:gridCol w="383554"/>
                <a:gridCol w="383554"/>
                <a:gridCol w="383554"/>
                <a:gridCol w="409706"/>
              </a:tblGrid>
              <a:tr h="269243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C-O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latin typeface="Arial"/>
                        </a:rPr>
                        <a:t>MTB-O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TRAIL-O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latin typeface="Arial"/>
                        </a:rPr>
                        <a:t>SCI-O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025"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T.L.  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TCSL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C.R. 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Camp 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COP 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altre     NAZ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prom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TOT   GARE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Allen  Reg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33CC"/>
                          </a:solidFill>
                          <a:latin typeface="Arial Narrow"/>
                        </a:rPr>
                        <a:t>TOT   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latin typeface="Arial Narrow"/>
                        </a:rPr>
                        <a:t>T.L. o prom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latin typeface="Arial Narrow"/>
                        </a:rPr>
                        <a:t>Camp 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latin typeface="Arial Narrow"/>
                        </a:rPr>
                        <a:t>Camp REG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latin typeface="Arial Narrow"/>
                        </a:rPr>
                        <a:t>COP 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latin typeface="Arial Narrow"/>
                        </a:rPr>
                        <a:t>TdR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prom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8000"/>
                          </a:solidFill>
                          <a:latin typeface="Arial Narrow"/>
                        </a:rPr>
                        <a:t>NAZ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latin typeface="Arial Narrow"/>
                        </a:rPr>
                        <a:t>Camp Reg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latin typeface="Arial Narrow"/>
                        </a:rPr>
                        <a:t>NAZ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TOT.  </a:t>
                      </a:r>
                      <a:r>
                        <a:rPr lang="it-IT" sz="1100" b="1" i="0" u="none" strike="noStrike" dirty="0" err="1">
                          <a:solidFill>
                            <a:srgbClr val="C00000"/>
                          </a:solidFill>
                          <a:latin typeface="Arial Narrow"/>
                        </a:rPr>
                        <a:t>GEN</a:t>
                      </a:r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Arial Narrow" pitchFamily="34" charset="0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Arial Narrow" pitchFamily="34" charset="0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  <a:endParaRPr lang="it-IT" sz="1400" b="0" i="0" u="none" strike="noStrike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  <a:endParaRPr lang="it-IT" sz="1400" b="0" i="0" u="none" strike="noStrike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33CC"/>
                          </a:solidFill>
                          <a:latin typeface="Arial Narrow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17">
                <a:tc>
                  <a:txBody>
                    <a:bodyPr/>
                    <a:lstStyle/>
                    <a:p>
                      <a:pPr algn="ctr" fontAlgn="ctr"/>
                      <a:endParaRPr lang="it-IT" sz="8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700" b="1" i="0" u="none" strike="noStrike">
                          <a:latin typeface="Arial"/>
                        </a:rPr>
                        <a:t>(1)  organizzati da società CRL       (2)  solo Campionati Regionali NON T.L.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020" name="Oval 1"/>
          <p:cNvSpPr>
            <a:spLocks noChangeArrowheads="1"/>
          </p:cNvSpPr>
          <p:nvPr/>
        </p:nvSpPr>
        <p:spPr bwMode="auto">
          <a:xfrm>
            <a:off x="7740650" y="3573463"/>
            <a:ext cx="719138" cy="2303462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021" name="Oval 3"/>
          <p:cNvSpPr>
            <a:spLocks noChangeArrowheads="1"/>
          </p:cNvSpPr>
          <p:nvPr/>
        </p:nvSpPr>
        <p:spPr bwMode="auto">
          <a:xfrm>
            <a:off x="6948488" y="5013325"/>
            <a:ext cx="784225" cy="428625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022" name="Oval 6"/>
          <p:cNvSpPr>
            <a:spLocks noChangeArrowheads="1"/>
          </p:cNvSpPr>
          <p:nvPr/>
        </p:nvSpPr>
        <p:spPr bwMode="auto">
          <a:xfrm>
            <a:off x="5003800" y="5013325"/>
            <a:ext cx="1884363" cy="8636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8"/>
          <p:cNvGraphicFramePr>
            <a:graphicFrameLocks/>
          </p:cNvGraphicFramePr>
          <p:nvPr/>
        </p:nvGraphicFramePr>
        <p:xfrm>
          <a:off x="395536" y="908720"/>
          <a:ext cx="8335417" cy="554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18198-33C2-4242-9544-5C6C64A4518F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24581" name="CasellaDiTesto 3"/>
          <p:cNvSpPr txBox="1">
            <a:spLocks noChangeArrowheads="1"/>
          </p:cNvSpPr>
          <p:nvPr/>
        </p:nvSpPr>
        <p:spPr bwMode="auto">
          <a:xfrm>
            <a:off x="323850" y="26035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arenR" startAt="5"/>
            </a:pPr>
            <a:r>
              <a:rPr lang="it-IT" sz="2800">
                <a:sym typeface="Wingdings" pitchFamily="2" charset="2"/>
              </a:rPr>
              <a:t>ORGANIZZAZIONE GARE C-O Reg e prom </a:t>
            </a:r>
          </a:p>
        </p:txBody>
      </p:sp>
      <p:pic>
        <p:nvPicPr>
          <p:cNvPr id="24582" name="Immagine 7" descr="logoCRL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88913"/>
            <a:ext cx="92551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8A949-E8F8-4EC5-BB69-B55A7027E5AE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25604" name="CasellaDiTesto 3"/>
          <p:cNvSpPr txBox="1">
            <a:spLocks noChangeArrowheads="1"/>
          </p:cNvSpPr>
          <p:nvPr/>
        </p:nvSpPr>
        <p:spPr bwMode="auto">
          <a:xfrm>
            <a:off x="755650" y="188913"/>
            <a:ext cx="784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ym typeface="Wingdings" pitchFamily="2" charset="2"/>
              </a:rPr>
              <a:t>6)	PARTECIPAZIONE GARE </a:t>
            </a:r>
            <a:r>
              <a:rPr lang="it-IT" sz="2400" i="1">
                <a:sym typeface="Wingdings" pitchFamily="2" charset="2"/>
              </a:rPr>
              <a:t>Comitati/Delegazioni 2004-2015 </a:t>
            </a:r>
            <a:endParaRPr lang="it-IT" sz="2400" i="1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84213" y="1268413"/>
          <a:ext cx="5141070" cy="4063991"/>
        </p:xfrm>
        <a:graphic>
          <a:graphicData uri="http://schemas.openxmlformats.org/drawingml/2006/table">
            <a:tbl>
              <a:tblPr/>
              <a:tblGrid>
                <a:gridCol w="278951"/>
                <a:gridCol w="1447757"/>
                <a:gridCol w="485375"/>
                <a:gridCol w="485375"/>
                <a:gridCol w="485375"/>
                <a:gridCol w="485375"/>
                <a:gridCol w="490954"/>
                <a:gridCol w="490954"/>
                <a:gridCol w="490954"/>
              </a:tblGrid>
              <a:tr h="233180"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FISO - PARTECIPAZIONE GARE REGIONALI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ANNO: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gare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Assoluti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MEDIE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AA - Alto Adige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189.0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 - Abruzzo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 - Basilicata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 - Calabria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 - Campania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- Emilia Romagna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102.3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 - Friuli V.G.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118.0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LB - Lombardia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2537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140.9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 - Liguria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53.5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LZ - Lazio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 - Marche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 - Molise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 - Piemonte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 - Puglia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176.0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 - Sardegna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 - Sicilia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 - Trentino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2565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183.2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- Toscana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113.4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 - Umbria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132.0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 - Valle d'Aosta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 - Veneto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219.0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3865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129.4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2843808" y="2060848"/>
          <a:ext cx="580390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883" name="Immagine 9" descr="logo_fiso_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15859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Graphic spid="8" grpI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35D7-E94E-4421-A71C-1436346935D7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26628" name="CasellaDiTesto 3"/>
          <p:cNvSpPr txBox="1">
            <a:spLocks noChangeArrowheads="1"/>
          </p:cNvSpPr>
          <p:nvPr/>
        </p:nvSpPr>
        <p:spPr bwMode="auto">
          <a:xfrm>
            <a:off x="755650" y="188913"/>
            <a:ext cx="784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ym typeface="Wingdings" pitchFamily="2" charset="2"/>
              </a:rPr>
              <a:t>6)	PARTECIPAZIONE GARE </a:t>
            </a:r>
            <a:r>
              <a:rPr lang="it-IT" sz="2400" i="1">
                <a:sym typeface="Wingdings" pitchFamily="2" charset="2"/>
              </a:rPr>
              <a:t>Comitati/Delegazioni 2004-2015 </a:t>
            </a:r>
            <a:endParaRPr lang="it-IT" sz="2400" i="1"/>
          </a:p>
        </p:txBody>
      </p:sp>
      <p:pic>
        <p:nvPicPr>
          <p:cNvPr id="26629" name="Immagine 9" descr="logo_fiso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4813"/>
            <a:ext cx="15859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684213" y="1268413"/>
          <a:ext cx="5141070" cy="4063991"/>
        </p:xfrm>
        <a:graphic>
          <a:graphicData uri="http://schemas.openxmlformats.org/drawingml/2006/table">
            <a:tbl>
              <a:tblPr/>
              <a:tblGrid>
                <a:gridCol w="278951"/>
                <a:gridCol w="1447757"/>
                <a:gridCol w="485375"/>
                <a:gridCol w="485375"/>
                <a:gridCol w="485375"/>
                <a:gridCol w="485375"/>
                <a:gridCol w="490954"/>
                <a:gridCol w="490954"/>
                <a:gridCol w="490954"/>
              </a:tblGrid>
              <a:tr h="233180"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FISO - PARTECIPAZIONE GARE REGIONALI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ANNO: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gare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Assoluti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MEDIE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AA - Alto Adige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 - Abruzzo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 - Basilicata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 - Calabria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 - Campania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- Emilia Romagna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119.3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 - Friuli V.G.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LB - Lombardia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140.1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 - Liguria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LZ - Lazio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 - Marche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 - Molise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 - Piemonte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 - Puglia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 - Sardegna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 - Sicilia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 - Trentino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188.6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- Toscana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108.8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 - Umbria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109.0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 - Valle d'Aosta [DEL]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 - Veneto [COM. REG.]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166.1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557"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8606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121.2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/>
        </p:nvGraphicFramePr>
        <p:xfrm>
          <a:off x="2843808" y="2060848"/>
          <a:ext cx="580390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32C2-7833-4CB4-A9CE-0DB99444D579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27652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480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6)  PARTECIPAZIONE GARE C-O REG </a:t>
            </a:r>
            <a:r>
              <a:rPr lang="it-IT" sz="2400" i="1">
                <a:sym typeface="Wingdings" pitchFamily="2" charset="2"/>
              </a:rPr>
              <a:t>Comitati/Delegazioni FISO 2004-2015 </a:t>
            </a:r>
            <a:endParaRPr lang="it-IT" sz="2400" i="1"/>
          </a:p>
        </p:txBody>
      </p:sp>
      <p:pic>
        <p:nvPicPr>
          <p:cNvPr id="27653" name="Immagine 9" descr="logo_fiso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04813"/>
            <a:ext cx="16097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116013" y="4868863"/>
          <a:ext cx="6624739" cy="1440159"/>
        </p:xfrm>
        <a:graphic>
          <a:graphicData uri="http://schemas.openxmlformats.org/drawingml/2006/table">
            <a:tbl>
              <a:tblPr/>
              <a:tblGrid>
                <a:gridCol w="973303"/>
                <a:gridCol w="470953"/>
                <a:gridCol w="470953"/>
                <a:gridCol w="470953"/>
                <a:gridCol w="470953"/>
                <a:gridCol w="470953"/>
                <a:gridCol w="470953"/>
                <a:gridCol w="470953"/>
                <a:gridCol w="470953"/>
                <a:gridCol w="470953"/>
                <a:gridCol w="470953"/>
                <a:gridCol w="470953"/>
                <a:gridCol w="470953"/>
              </a:tblGrid>
              <a:tr h="25239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6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# GARE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6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TOT. PART.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938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MEDIA (part/gara)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1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/>
        </p:nvGraphicFramePr>
        <p:xfrm>
          <a:off x="539552" y="1124744"/>
          <a:ext cx="8064896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44B36-6298-422C-8580-C83B1CCF51A1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28676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553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7)  PARTECIPAZIONE GARE C-O REG </a:t>
            </a:r>
            <a:r>
              <a:rPr lang="it-IT" sz="2400" i="1">
                <a:sym typeface="Wingdings" pitchFamily="2" charset="2"/>
              </a:rPr>
              <a:t>Comitato regionale Lombardo 2004-2015 </a:t>
            </a:r>
            <a:endParaRPr lang="it-IT" sz="2400" i="1"/>
          </a:p>
        </p:txBody>
      </p:sp>
      <p:pic>
        <p:nvPicPr>
          <p:cNvPr id="28677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000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403350" y="5445125"/>
          <a:ext cx="6336708" cy="1032123"/>
        </p:xfrm>
        <a:graphic>
          <a:graphicData uri="http://schemas.openxmlformats.org/drawingml/2006/table">
            <a:tbl>
              <a:tblPr/>
              <a:tblGrid>
                <a:gridCol w="869194"/>
                <a:gridCol w="420578"/>
                <a:gridCol w="420578"/>
                <a:gridCol w="420578"/>
                <a:gridCol w="420578"/>
                <a:gridCol w="420578"/>
                <a:gridCol w="420578"/>
                <a:gridCol w="420578"/>
                <a:gridCol w="420578"/>
                <a:gridCol w="420578"/>
                <a:gridCol w="420578"/>
                <a:gridCol w="420578"/>
                <a:gridCol w="420578"/>
                <a:gridCol w="420578"/>
              </a:tblGrid>
              <a:tr h="3440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gare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Partecip.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/>
        </p:nvGraphicFramePr>
        <p:xfrm>
          <a:off x="1562100" y="1090612"/>
          <a:ext cx="60198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DBE12-232C-4C14-A530-E2255C0EDDF9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29700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arenR" startAt="7"/>
            </a:pPr>
            <a:r>
              <a:rPr lang="it-IT" sz="2800">
                <a:sym typeface="Wingdings" pitchFamily="2" charset="2"/>
              </a:rPr>
              <a:t>PARTECIPAZIONE GARE ALL</a:t>
            </a:r>
          </a:p>
          <a:p>
            <a:pPr marL="514350" indent="-514350"/>
            <a:r>
              <a:rPr lang="it-IT" sz="2800">
                <a:sym typeface="Wingdings" pitchFamily="2" charset="2"/>
              </a:rPr>
              <a:t>c</a:t>
            </a:r>
            <a:r>
              <a:rPr lang="it-IT" sz="2400" i="1">
                <a:sym typeface="Wingdings" pitchFamily="2" charset="2"/>
              </a:rPr>
              <a:t>omitato regionale Lombardo 2004-2015 </a:t>
            </a:r>
            <a:endParaRPr lang="it-IT" sz="2400" i="1"/>
          </a:p>
        </p:txBody>
      </p:sp>
      <p:pic>
        <p:nvPicPr>
          <p:cNvPr id="29701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000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95532" y="1484784"/>
          <a:ext cx="8280930" cy="3744414"/>
        </p:xfrm>
        <a:graphic>
          <a:graphicData uri="http://schemas.openxmlformats.org/drawingml/2006/table">
            <a:tbl>
              <a:tblPr/>
              <a:tblGrid>
                <a:gridCol w="1330860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ANNI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1998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1999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2001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2002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2004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2005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2007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2008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2009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2010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2011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2012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2013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2014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2015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latin typeface="Arial Narrow"/>
                        </a:rPr>
                        <a:t>PARTECIPAZIONI TOT.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1907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1906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3381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4438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4058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4180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latin typeface="Arial Narrow"/>
                        </a:rPr>
                        <a:t>PUNTEGGI TOT. </a:t>
                      </a:r>
                      <a:endParaRPr lang="it-IT" sz="1200" b="0" i="0" u="none" strike="noStrike" dirty="0" smtClean="0">
                        <a:latin typeface="Arial Narrow"/>
                      </a:endParaRP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 Narrow"/>
                        </a:rPr>
                        <a:t>CLdS</a:t>
                      </a:r>
                      <a:endParaRPr lang="it-IT" sz="12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76833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81773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58727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109565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68668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116805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109919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101968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101878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91972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87242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latin typeface="Arial Narrow"/>
                        </a:rPr>
                        <a:t>76522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79507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67587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latin typeface="Arial Narrow"/>
                        </a:rPr>
                        <a:t>77565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latin typeface="Arial Narrow"/>
                        </a:rPr>
                        <a:t>65973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50012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latin typeface="Arial Narrow"/>
                        </a:rPr>
                        <a:t>gare CO 2° e 3° Liv. 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latin typeface="Arial Narrow"/>
                        </a:rPr>
                        <a:t>gare TOT. (comprese Prom.)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latin typeface="Arial Narrow"/>
                        </a:rPr>
                        <a:t>PARTECIPAZIONE </a:t>
                      </a:r>
                      <a:endParaRPr lang="it-IT" sz="1200" b="0" i="0" u="none" strike="noStrike" dirty="0" smtClean="0">
                        <a:latin typeface="Arial Narrow"/>
                      </a:endParaRP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 Narrow"/>
                        </a:rPr>
                        <a:t>&gt;</a:t>
                      </a:r>
                      <a:r>
                        <a:rPr lang="it-IT" sz="1200" b="0" i="0" u="none" strike="noStrike" dirty="0">
                          <a:latin typeface="Arial Narrow"/>
                        </a:rPr>
                        <a:t>18 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1096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2111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2159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1950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1561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1412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1066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1796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latin typeface="Arial Narrow"/>
                        </a:rPr>
                        <a:t>&gt; 18 W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975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881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latin typeface="Arial Narrow"/>
                        </a:rPr>
                        <a:t>&lt; 18 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657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512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552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latin typeface="Arial Narrow"/>
                        </a:rPr>
                        <a:t>&lt; 18 W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Arial Narrow"/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425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Arial Narrow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300192" y="566124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2015: dati parziali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Freccia in su 8"/>
          <p:cNvSpPr/>
          <p:nvPr/>
        </p:nvSpPr>
        <p:spPr>
          <a:xfrm>
            <a:off x="8316416" y="5301208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D3A4-D0B7-40CB-97EA-4422E95AA041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0724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arenR" startAt="7"/>
            </a:pPr>
            <a:r>
              <a:rPr lang="it-IT" sz="2800">
                <a:sym typeface="Wingdings" pitchFamily="2" charset="2"/>
              </a:rPr>
              <a:t>PARTECIPAZIONE GARE ALL</a:t>
            </a:r>
          </a:p>
          <a:p>
            <a:pPr marL="514350" indent="-514350"/>
            <a:r>
              <a:rPr lang="it-IT" sz="2800">
                <a:sym typeface="Wingdings" pitchFamily="2" charset="2"/>
              </a:rPr>
              <a:t>c</a:t>
            </a:r>
            <a:r>
              <a:rPr lang="it-IT" sz="2400" i="1">
                <a:sym typeface="Wingdings" pitchFamily="2" charset="2"/>
              </a:rPr>
              <a:t>omitato regionale Lombardo 2004-2015 </a:t>
            </a:r>
            <a:endParaRPr lang="it-IT" sz="2400" i="1"/>
          </a:p>
        </p:txBody>
      </p:sp>
      <p:pic>
        <p:nvPicPr>
          <p:cNvPr id="30725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000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251520" y="1268760"/>
          <a:ext cx="8568952" cy="498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eaLnBrk="1" hangingPunct="1"/>
            <a:r>
              <a:rPr lang="it-IT" smtClean="0"/>
              <a:t>24 Ottobre 2015</a:t>
            </a:r>
            <a:br>
              <a:rPr lang="it-IT" smtClean="0"/>
            </a:br>
            <a:r>
              <a:rPr lang="it-IT" smtClean="0"/>
              <a:t>2</a:t>
            </a:r>
            <a:r>
              <a:rPr lang="it-IT" baseline="30000" smtClean="0"/>
              <a:t>a</a:t>
            </a:r>
            <a:r>
              <a:rPr lang="it-IT" smtClean="0"/>
              <a:t>  CONSULTA di Società C.R.L.</a:t>
            </a:r>
          </a:p>
        </p:txBody>
      </p:sp>
      <p:sp>
        <p:nvSpPr>
          <p:cNvPr id="4099" name="CasellaDiTesto 8"/>
          <p:cNvSpPr txBox="1">
            <a:spLocks noChangeArrowheads="1"/>
          </p:cNvSpPr>
          <p:nvPr/>
        </p:nvSpPr>
        <p:spPr bwMode="auto">
          <a:xfrm>
            <a:off x="250825" y="2636838"/>
            <a:ext cx="8534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8000" dirty="0">
                <a:solidFill>
                  <a:srgbClr val="008000"/>
                </a:solidFill>
              </a:rPr>
              <a:t>    </a:t>
            </a:r>
            <a:r>
              <a:rPr lang="it-IT" sz="7200" dirty="0">
                <a:solidFill>
                  <a:srgbClr val="008000"/>
                </a:solidFill>
              </a:rPr>
              <a:t>CALEND. 2016</a:t>
            </a:r>
            <a:endParaRPr lang="it-IT" sz="7200" b="1" dirty="0"/>
          </a:p>
          <a:p>
            <a:pPr algn="ctr"/>
            <a:endParaRPr lang="it-IT" sz="2000" b="1" i="1" dirty="0"/>
          </a:p>
          <a:p>
            <a:pPr algn="ctr"/>
            <a:r>
              <a:rPr lang="it-IT" sz="4000" b="1" i="1" dirty="0"/>
              <a:t>DISCUSSIONE e PROPOSTE</a:t>
            </a:r>
          </a:p>
          <a:p>
            <a:pPr algn="ctr"/>
            <a:r>
              <a:rPr lang="it-IT" sz="4000" b="1" i="1" dirty="0"/>
              <a:t>FINALI PER FISO</a:t>
            </a:r>
          </a:p>
        </p:txBody>
      </p:sp>
      <p:sp>
        <p:nvSpPr>
          <p:cNvPr id="4100" name="Rettangolo 6"/>
          <p:cNvSpPr>
            <a:spLocks noChangeArrowheads="1"/>
          </p:cNvSpPr>
          <p:nvPr/>
        </p:nvSpPr>
        <p:spPr bwMode="auto">
          <a:xfrm>
            <a:off x="684213" y="2781300"/>
            <a:ext cx="100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>
                <a:sym typeface="Wingdings 2" pitchFamily="18" charset="2"/>
              </a:rPr>
              <a:t></a:t>
            </a:r>
            <a:endParaRPr lang="it-IT" sz="720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BFF33-D86E-4FB0-8CDB-187EBD18161E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1748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arenR" startAt="7"/>
            </a:pPr>
            <a:r>
              <a:rPr lang="it-IT" sz="2800">
                <a:sym typeface="Wingdings" pitchFamily="2" charset="2"/>
              </a:rPr>
              <a:t>PARTECIPAZIONE GARE ALL</a:t>
            </a:r>
          </a:p>
          <a:p>
            <a:pPr marL="514350" indent="-514350"/>
            <a:r>
              <a:rPr lang="it-IT" sz="2800">
                <a:sym typeface="Wingdings" pitchFamily="2" charset="2"/>
              </a:rPr>
              <a:t>c</a:t>
            </a:r>
            <a:r>
              <a:rPr lang="it-IT" sz="2400" i="1">
                <a:sym typeface="Wingdings" pitchFamily="2" charset="2"/>
              </a:rPr>
              <a:t>omitato regionale Lombardo 2004-2015 </a:t>
            </a:r>
            <a:endParaRPr lang="it-IT" sz="2400" i="1"/>
          </a:p>
        </p:txBody>
      </p:sp>
      <p:pic>
        <p:nvPicPr>
          <p:cNvPr id="31749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000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395536" y="1124744"/>
          <a:ext cx="8303393" cy="52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219700" y="1484313"/>
            <a:ext cx="2940050" cy="33972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600" b="1" dirty="0">
                <a:latin typeface="Arial" pitchFamily="34" charset="0"/>
                <a:cs typeface="Arial" pitchFamily="34" charset="0"/>
              </a:rPr>
              <a:t>PARTECIPAZIONE PER ETA'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23A69-3DF6-418C-A5F4-EC8DE4193E66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2772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arenR" startAt="7"/>
            </a:pPr>
            <a:r>
              <a:rPr lang="it-IT" sz="2800">
                <a:sym typeface="Wingdings" pitchFamily="2" charset="2"/>
              </a:rPr>
              <a:t>PARTECIPAZIONE GARE ALL</a:t>
            </a:r>
          </a:p>
          <a:p>
            <a:pPr marL="514350" indent="-514350"/>
            <a:r>
              <a:rPr lang="it-IT" sz="2800">
                <a:sym typeface="Wingdings" pitchFamily="2" charset="2"/>
              </a:rPr>
              <a:t>c</a:t>
            </a:r>
            <a:r>
              <a:rPr lang="it-IT" sz="2400" i="1">
                <a:sym typeface="Wingdings" pitchFamily="2" charset="2"/>
              </a:rPr>
              <a:t>omitato regionale Lombardo 2004-2015 </a:t>
            </a:r>
            <a:endParaRPr lang="it-IT" sz="2400" i="1"/>
          </a:p>
        </p:txBody>
      </p:sp>
      <p:pic>
        <p:nvPicPr>
          <p:cNvPr id="32773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000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323528" y="1200264"/>
          <a:ext cx="8585047" cy="525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87204-91EB-4877-B50E-9CC2E1A82F2B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683568" y="1124744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7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553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7)  PARTECIPAZIONE GARE C-O REG </a:t>
            </a:r>
            <a:r>
              <a:rPr lang="it-IT" sz="2400" i="1">
                <a:sym typeface="Wingdings" pitchFamily="2" charset="2"/>
              </a:rPr>
              <a:t>Comitato regionale Lombardo 2004-2015 </a:t>
            </a:r>
            <a:endParaRPr lang="it-IT" sz="2400" i="1"/>
          </a:p>
        </p:txBody>
      </p:sp>
      <p:pic>
        <p:nvPicPr>
          <p:cNvPr id="33798" name="Immagine 8" descr="logoCRL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88913"/>
            <a:ext cx="1000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0B84-DF53-4784-9AA6-BA08107EC52B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4820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553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ym typeface="Wingdings" pitchFamily="2" charset="2"/>
              </a:rPr>
              <a:t>7)  PARTECIPAZIONE GARE C-O REG </a:t>
            </a:r>
            <a:r>
              <a:rPr lang="it-IT" sz="2400" i="1">
                <a:sym typeface="Wingdings" pitchFamily="2" charset="2"/>
              </a:rPr>
              <a:t>Comitato regionale Lombardo</a:t>
            </a:r>
            <a:endParaRPr lang="it-IT" sz="2400" i="1"/>
          </a:p>
        </p:txBody>
      </p:sp>
      <p:pic>
        <p:nvPicPr>
          <p:cNvPr id="34821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000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CasellaDiTesto 8"/>
          <p:cNvSpPr txBox="1">
            <a:spLocks noChangeArrowheads="1"/>
          </p:cNvSpPr>
          <p:nvPr/>
        </p:nvSpPr>
        <p:spPr bwMode="auto">
          <a:xfrm>
            <a:off x="395288" y="1125538"/>
            <a:ext cx="3494087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ZOOM PARTECIPAZIONE 2015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68313" y="1268413"/>
          <a:ext cx="8280919" cy="5206691"/>
        </p:xfrm>
        <a:graphic>
          <a:graphicData uri="http://schemas.openxmlformats.org/drawingml/2006/table">
            <a:tbl>
              <a:tblPr/>
              <a:tblGrid>
                <a:gridCol w="221637"/>
                <a:gridCol w="509767"/>
                <a:gridCol w="1284820"/>
                <a:gridCol w="720999"/>
                <a:gridCol w="687076"/>
                <a:gridCol w="277048"/>
                <a:gridCol w="390635"/>
                <a:gridCol w="332456"/>
                <a:gridCol w="332456"/>
                <a:gridCol w="332456"/>
                <a:gridCol w="390635"/>
                <a:gridCol w="332456"/>
                <a:gridCol w="274275"/>
                <a:gridCol w="274275"/>
                <a:gridCol w="274275"/>
                <a:gridCol w="274275"/>
                <a:gridCol w="274275"/>
                <a:gridCol w="365701"/>
                <a:gridCol w="365701"/>
                <a:gridCol w="365701"/>
              </a:tblGrid>
              <a:tr h="227748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Provenienza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TOT  Partec.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%    Lomb.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 Classificati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TOTALI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282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N°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Località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Società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Trofeo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Liv.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Spec.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LB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altri IT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Stran.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RI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PM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PE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FTM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SQ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 CL.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CLASS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01/03/15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Selva di CLUSONE (BG)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Agorosso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1° TL + TER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Long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112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64,0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165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94,3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282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22/03/15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Boschi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CARREGA (PR)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CUS PR+Interfl.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2° TL + TER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Long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202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44,1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179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88,6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28/03/15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BRESCIA (BS)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Tumiza Or.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1^ Spr.R.T.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NAZ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Sprint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197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24,4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176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89,3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26/04/15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PADERNO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D.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(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MI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Nirvana V.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3° TL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Sprint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169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87,6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154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91,1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14/06/15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MARZIO (VA)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Ticino (CH)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4° TL + TMO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Middle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334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30,2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306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91,6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02/07/15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SESTO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CAL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.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(VA)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Comit. Expori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4-DAYS (1)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Long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29,6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89,6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03/07/15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CUNARDO (VA)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4-DAYS (2)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Long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30,6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113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91,1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04/07/15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TAINO (VA)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4-DAYS (3)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Prom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Sprint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7,0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87,7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282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05/07/15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MILANO (MI)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4-DAYS (4)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City</a:t>
                      </a:r>
                    </a:p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Race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33,6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98,5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13/09/15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P.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RESINELLI (LC)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Nirvana V.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5° TL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Long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153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86,9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92,2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10/10/15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APRICA (1)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CRL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Arge-Alp 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Staff.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283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448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9,6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421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94,0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11/10/15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APRICA (2)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  "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Arge-Alp 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Long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286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455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423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93,0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282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25/10/15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C. MARCAROLO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(AL)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Arco Carta (GE)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6° TL + C.R.Lig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Middle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08/11/15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ANGERA (VA)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Sesto/Besan.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7° TL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Sprint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5305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15/11/15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BR.-BEVERA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(MB)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Besanese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8° TL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REG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Middle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235341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54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TOTALI:  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849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680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1057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2586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202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2384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54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MEDIA (Tot./N°gare)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216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112" marR="6112" marT="6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8BA98-9E02-4E89-ADD9-35E47D9F0395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5844" name="CasellaDiTesto 7"/>
          <p:cNvSpPr txBox="1">
            <a:spLocks noChangeArrowheads="1"/>
          </p:cNvSpPr>
          <p:nvPr/>
        </p:nvSpPr>
        <p:spPr bwMode="auto">
          <a:xfrm>
            <a:off x="395288" y="1125538"/>
            <a:ext cx="3494087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ZOOM PARTECIPAZIONE 2015</a:t>
            </a:r>
          </a:p>
        </p:txBody>
      </p:sp>
      <p:sp>
        <p:nvSpPr>
          <p:cNvPr id="35845" name="CasellaDiTesto 3"/>
          <p:cNvSpPr txBox="1">
            <a:spLocks noChangeArrowheads="1"/>
          </p:cNvSpPr>
          <p:nvPr/>
        </p:nvSpPr>
        <p:spPr bwMode="auto">
          <a:xfrm>
            <a:off x="755650" y="260350"/>
            <a:ext cx="6553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ym typeface="Wingdings" pitchFamily="2" charset="2"/>
              </a:rPr>
              <a:t>7)  PARTECIPAZIONE GARE C-O REG </a:t>
            </a:r>
            <a:r>
              <a:rPr lang="it-IT" sz="2400" i="1">
                <a:sym typeface="Wingdings" pitchFamily="2" charset="2"/>
              </a:rPr>
              <a:t>Comitato regionale Lombardo </a:t>
            </a:r>
            <a:endParaRPr lang="it-IT" sz="2400" i="1"/>
          </a:p>
        </p:txBody>
      </p:sp>
      <p:pic>
        <p:nvPicPr>
          <p:cNvPr id="35846" name="Immagine 9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000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827584" y="1484784"/>
          <a:ext cx="8001000" cy="517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24852-6863-4C8F-A03C-93A0DACF0D81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6868" name="CasellaDiTesto 3"/>
          <p:cNvSpPr txBox="1">
            <a:spLocks noChangeArrowheads="1"/>
          </p:cNvSpPr>
          <p:nvPr/>
        </p:nvSpPr>
        <p:spPr bwMode="auto">
          <a:xfrm>
            <a:off x="611188" y="2603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8)  RANKING FISO 2015 in I.O.F.</a:t>
            </a:r>
            <a:r>
              <a:rPr lang="it-IT" sz="2400" i="1">
                <a:sym typeface="Wingdings" pitchFamily="2" charset="2"/>
              </a:rPr>
              <a:t> </a:t>
            </a:r>
            <a:endParaRPr lang="it-IT" sz="2400" i="1"/>
          </a:p>
        </p:txBody>
      </p:sp>
      <p:pic>
        <p:nvPicPr>
          <p:cNvPr id="36869" name="Immagine 8" descr="logoIO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1489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203575" y="5949950"/>
          <a:ext cx="2016224" cy="46405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4640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si arriva fino a 60…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468313" y="836613"/>
          <a:ext cx="7920880" cy="36576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IOF World Federation League Table - IOF World </a:t>
                      </a:r>
                      <a:r>
                        <a:rPr lang="en-US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Ranking_files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874" name="Rettangolo 14"/>
          <p:cNvSpPr>
            <a:spLocks noChangeArrowheads="1"/>
          </p:cNvSpPr>
          <p:nvPr/>
        </p:nvSpPr>
        <p:spPr bwMode="auto">
          <a:xfrm>
            <a:off x="2484438" y="1125538"/>
            <a:ext cx="344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>
                <a:solidFill>
                  <a:srgbClr val="FF0000"/>
                </a:solidFill>
              </a:rPr>
              <a:t>http://ranking.orienteering.org/flt</a:t>
            </a:r>
          </a:p>
        </p:txBody>
      </p:sp>
      <p:pic>
        <p:nvPicPr>
          <p:cNvPr id="36875" name="Immagine 15" descr="rank_prime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84313"/>
            <a:ext cx="6369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Rettangolo 13"/>
          <p:cNvSpPr>
            <a:spLocks noChangeArrowheads="1"/>
          </p:cNvSpPr>
          <p:nvPr/>
        </p:nvSpPr>
        <p:spPr bwMode="auto">
          <a:xfrm>
            <a:off x="6659563" y="1989138"/>
            <a:ext cx="2233612" cy="378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Points calculation</a:t>
            </a:r>
          </a:p>
          <a:p>
            <a:r>
              <a:rPr lang="en-US" sz="1600"/>
              <a:t>Points in the Sprint and Middle/long columns are the sum of the ranking scores for the top 10 athletes for the corresponding federation. </a:t>
            </a:r>
          </a:p>
          <a:p>
            <a:r>
              <a:rPr lang="en-US" sz="1600"/>
              <a:t>The Federation League points (last column to the right) are calculated by adding the Sprint points to two times the Middle/Long points.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50825" y="4149725"/>
            <a:ext cx="2952750" cy="28733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3492500" y="3933825"/>
            <a:ext cx="2951163" cy="28733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9FC0-3630-44FC-BC00-D24CE8B8E1A1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7892" name="CasellaDiTesto 3"/>
          <p:cNvSpPr txBox="1">
            <a:spLocks noChangeArrowheads="1"/>
          </p:cNvSpPr>
          <p:nvPr/>
        </p:nvSpPr>
        <p:spPr bwMode="auto">
          <a:xfrm>
            <a:off x="611188" y="2603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ym typeface="Wingdings" pitchFamily="2" charset="2"/>
              </a:rPr>
              <a:t>8)  RANKING FISO 2015 in I.O.F.</a:t>
            </a:r>
            <a:r>
              <a:rPr lang="it-IT" sz="2400" i="1">
                <a:sym typeface="Wingdings" pitchFamily="2" charset="2"/>
              </a:rPr>
              <a:t> </a:t>
            </a:r>
            <a:endParaRPr lang="it-IT" sz="2400" i="1"/>
          </a:p>
        </p:txBody>
      </p:sp>
      <p:pic>
        <p:nvPicPr>
          <p:cNvPr id="37893" name="Immagine 6" descr="logoIO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1489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68313" y="836613"/>
          <a:ext cx="7920880" cy="36576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IOF World Federation League Table - IOF World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Ranking_files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896" name="Rettangolo 8"/>
          <p:cNvSpPr>
            <a:spLocks noChangeArrowheads="1"/>
          </p:cNvSpPr>
          <p:nvPr/>
        </p:nvSpPr>
        <p:spPr bwMode="auto">
          <a:xfrm>
            <a:off x="2484438" y="1125538"/>
            <a:ext cx="344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>
                <a:solidFill>
                  <a:srgbClr val="FF0000"/>
                </a:solidFill>
              </a:rPr>
              <a:t>http://ranking.orienteering.org/flt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251520" y="2636912"/>
          <a:ext cx="4279379" cy="332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/>
        </p:nvGraphicFramePr>
        <p:xfrm>
          <a:off x="4427984" y="2060848"/>
          <a:ext cx="4405487" cy="362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899" name="CasellaDiTesto 11"/>
          <p:cNvSpPr txBox="1">
            <a:spLocks noChangeArrowheads="1"/>
          </p:cNvSpPr>
          <p:nvPr/>
        </p:nvSpPr>
        <p:spPr bwMode="auto">
          <a:xfrm>
            <a:off x="2916238" y="4292600"/>
            <a:ext cx="803275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12°</a:t>
            </a:r>
          </a:p>
        </p:txBody>
      </p:sp>
      <p:sp>
        <p:nvSpPr>
          <p:cNvPr id="37900" name="CasellaDiTesto 12"/>
          <p:cNvSpPr txBox="1">
            <a:spLocks noChangeArrowheads="1"/>
          </p:cNvSpPr>
          <p:nvPr/>
        </p:nvSpPr>
        <p:spPr bwMode="auto">
          <a:xfrm>
            <a:off x="7235825" y="3789363"/>
            <a:ext cx="78105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11°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ACC42-640A-4B9A-910E-4A0FDA2C0E09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8916" name="CasellaDiTesto 3"/>
          <p:cNvSpPr txBox="1">
            <a:spLocks noChangeArrowheads="1"/>
          </p:cNvSpPr>
          <p:nvPr/>
        </p:nvSpPr>
        <p:spPr bwMode="auto">
          <a:xfrm>
            <a:off x="2124075" y="620713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arenR" startAt="9"/>
            </a:pPr>
            <a:r>
              <a:rPr lang="it-IT" sz="2800">
                <a:sym typeface="Wingdings" pitchFamily="2" charset="2"/>
              </a:rPr>
              <a:t>RANKING CRL 2015              </a:t>
            </a:r>
          </a:p>
        </p:txBody>
      </p:sp>
      <p:pic>
        <p:nvPicPr>
          <p:cNvPr id="38917" name="Immagine 6" descr="logo_fiso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2047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Immagine 7" descr="logoCRL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1223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042988" y="1484313"/>
          <a:ext cx="7488534" cy="504056"/>
        </p:xfrm>
        <a:graphic>
          <a:graphicData uri="http://schemas.openxmlformats.org/drawingml/2006/table">
            <a:tbl>
              <a:tblPr/>
              <a:tblGrid>
                <a:gridCol w="7488534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RANKING DELLE </a:t>
                      </a:r>
                      <a:r>
                        <a:rPr lang="it-IT" sz="2000" b="0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13 </a:t>
                      </a:r>
                      <a:r>
                        <a:rPr lang="it-IT" sz="20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SOCIETA</a:t>
                      </a:r>
                      <a:r>
                        <a:rPr lang="it-IT" sz="20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' </a:t>
                      </a:r>
                      <a:r>
                        <a:rPr lang="it-IT" sz="2000" b="1" i="0" u="none" strike="noStrike" dirty="0" err="1">
                          <a:solidFill>
                            <a:srgbClr val="008000"/>
                          </a:solidFill>
                          <a:latin typeface="Calibri"/>
                        </a:rPr>
                        <a:t>C.R.L.</a:t>
                      </a:r>
                      <a:r>
                        <a:rPr lang="it-IT" sz="20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 </a:t>
                      </a:r>
                      <a:r>
                        <a:rPr lang="it-IT" sz="20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 (ordinato per </a:t>
                      </a:r>
                      <a:r>
                        <a:rPr lang="it-IT" sz="2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Classifica Generale</a:t>
                      </a:r>
                      <a:r>
                        <a:rPr lang="it-IT" sz="20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27584" y="1916832"/>
          <a:ext cx="4941913" cy="4371747"/>
        </p:xfrm>
        <a:graphic>
          <a:graphicData uri="http://schemas.openxmlformats.org/drawingml/2006/table">
            <a:tbl>
              <a:tblPr/>
              <a:tblGrid>
                <a:gridCol w="367428"/>
                <a:gridCol w="1752633"/>
                <a:gridCol w="705463"/>
                <a:gridCol w="705463"/>
                <a:gridCol w="705463"/>
                <a:gridCol w="705463"/>
              </a:tblGrid>
              <a:tr h="980775"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GIOVANILI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ASSOLUTI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VETERANI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GENERALE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BESANESE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ORICOMO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PUNTO NORD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AGOROSSO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NIRVANA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UNIONE LOMB.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VIVAIO OR.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VARESE OR.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MONZA 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TUMIZA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SESTO'76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L'ORMA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PROMOSPORT6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5610" name="CasellaDiTesto 12"/>
          <p:cNvSpPr txBox="1">
            <a:spLocks noChangeArrowheads="1"/>
          </p:cNvSpPr>
          <p:nvPr/>
        </p:nvSpPr>
        <p:spPr bwMode="auto">
          <a:xfrm>
            <a:off x="5940425" y="2997200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66FF"/>
                </a:solidFill>
              </a:rPr>
              <a:t>SOLO  </a:t>
            </a:r>
            <a:r>
              <a:rPr lang="it-IT" sz="1400" b="1">
                <a:solidFill>
                  <a:srgbClr val="FF0000"/>
                </a:solidFill>
              </a:rPr>
              <a:t>3</a:t>
            </a:r>
            <a:r>
              <a:rPr lang="it-IT" sz="1400" b="1">
                <a:solidFill>
                  <a:srgbClr val="0066FF"/>
                </a:solidFill>
              </a:rPr>
              <a:t> SOCIETA’ HANNO PUNTEGGI  IN OGNI SETTORE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258888" y="2924175"/>
            <a:ext cx="4537075" cy="792163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1258888" y="3716338"/>
            <a:ext cx="4537075" cy="792162"/>
          </a:xfrm>
          <a:prstGeom prst="roundRect">
            <a:avLst/>
          </a:prstGeom>
          <a:noFill/>
          <a:ln w="508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1258888" y="5229225"/>
            <a:ext cx="4537075" cy="576263"/>
          </a:xfrm>
          <a:prstGeom prst="roundRect">
            <a:avLst/>
          </a:prstGeom>
          <a:noFill/>
          <a:ln w="508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1258888" y="4508500"/>
            <a:ext cx="4537075" cy="720725"/>
          </a:xfrm>
          <a:prstGeom prst="roundRect">
            <a:avLst/>
          </a:prstGeom>
          <a:noFill/>
          <a:ln w="50800">
            <a:solidFill>
              <a:srgbClr val="33CC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CasellaDiTesto 12"/>
          <p:cNvSpPr txBox="1">
            <a:spLocks noChangeArrowheads="1"/>
          </p:cNvSpPr>
          <p:nvPr/>
        </p:nvSpPr>
        <p:spPr bwMode="auto">
          <a:xfrm>
            <a:off x="5940425" y="3644900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FF0000"/>
                </a:solidFill>
              </a:rPr>
              <a:t>5 </a:t>
            </a:r>
            <a:r>
              <a:rPr lang="it-IT" sz="1400" b="1">
                <a:solidFill>
                  <a:srgbClr val="0066FF"/>
                </a:solidFill>
              </a:rPr>
              <a:t>SOCIETA’ HANNO PUNTEGGI  IN DUE ETTORI</a:t>
            </a:r>
          </a:p>
        </p:txBody>
      </p:sp>
      <p:sp>
        <p:nvSpPr>
          <p:cNvPr id="17" name="CasellaDiTesto 12"/>
          <p:cNvSpPr txBox="1">
            <a:spLocks noChangeArrowheads="1"/>
          </p:cNvSpPr>
          <p:nvPr/>
        </p:nvSpPr>
        <p:spPr bwMode="auto">
          <a:xfrm>
            <a:off x="5940425" y="4292600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FF0000"/>
                </a:solidFill>
              </a:rPr>
              <a:t>3 </a:t>
            </a:r>
            <a:r>
              <a:rPr lang="it-IT" sz="1400" b="1">
                <a:solidFill>
                  <a:srgbClr val="0066FF"/>
                </a:solidFill>
              </a:rPr>
              <a:t>SOCIETA’ SOLO IN 1 SETTORE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2916238" y="3716338"/>
            <a:ext cx="792162" cy="1800225"/>
          </a:xfrm>
          <a:prstGeom prst="roundRect">
            <a:avLst/>
          </a:prstGeom>
          <a:noFill/>
          <a:ln w="50800"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CasellaDiTesto 12"/>
          <p:cNvSpPr txBox="1">
            <a:spLocks noChangeArrowheads="1"/>
          </p:cNvSpPr>
          <p:nvPr/>
        </p:nvSpPr>
        <p:spPr bwMode="auto">
          <a:xfrm>
            <a:off x="6300788" y="5084763"/>
            <a:ext cx="2159000" cy="646112"/>
          </a:xfrm>
          <a:prstGeom prst="rect">
            <a:avLst/>
          </a:prstGeom>
          <a:noFill/>
          <a:ln w="317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/>
              <a:t>PREOCCUPANO </a:t>
            </a:r>
          </a:p>
          <a:p>
            <a:r>
              <a:rPr lang="it-IT" b="1" i="1"/>
              <a:t>QUESTI VUOTI !!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2916238" y="5805488"/>
            <a:ext cx="2871787" cy="503237"/>
          </a:xfrm>
          <a:prstGeom prst="roundRect">
            <a:avLst/>
          </a:prstGeom>
          <a:noFill/>
          <a:ln w="50800"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10" grpId="0" animBg="1"/>
      <p:bldP spid="12" grpId="0" animBg="1"/>
      <p:bldP spid="14" grpId="0" animBg="1"/>
      <p:bldP spid="15" grpId="0" animBg="1"/>
      <p:bldP spid="16" grpId="0"/>
      <p:bldP spid="17" grpId="0"/>
      <p:bldP spid="19" grpId="0" animBg="1"/>
      <p:bldP spid="20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9C248-08F6-48D1-BBE4-8B64CE2EE503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39940" name="CasellaDiTesto 3"/>
          <p:cNvSpPr txBox="1">
            <a:spLocks noChangeArrowheads="1"/>
          </p:cNvSpPr>
          <p:nvPr/>
        </p:nvSpPr>
        <p:spPr bwMode="auto">
          <a:xfrm>
            <a:off x="1908175" y="620713"/>
            <a:ext cx="4392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t-IT" sz="2800">
                <a:sym typeface="Wingdings" pitchFamily="2" charset="2"/>
              </a:rPr>
              <a:t>9) RANKING CRL 2015              </a:t>
            </a:r>
          </a:p>
        </p:txBody>
      </p:sp>
      <p:pic>
        <p:nvPicPr>
          <p:cNvPr id="39941" name="Immagine 6" descr="logo_fiso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2047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Immagine 7" descr="logoCRL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1223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258888" y="1412875"/>
          <a:ext cx="7488410" cy="504056"/>
        </p:xfrm>
        <a:graphic>
          <a:graphicData uri="http://schemas.openxmlformats.org/drawingml/2006/table">
            <a:tbl>
              <a:tblPr/>
              <a:tblGrid>
                <a:gridCol w="7488410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RANKING DELLE </a:t>
                      </a:r>
                      <a:r>
                        <a:rPr lang="it-IT" sz="2000" b="0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13 </a:t>
                      </a:r>
                      <a:r>
                        <a:rPr lang="it-IT" sz="2000" b="1" i="0" u="none" strike="noStrike" dirty="0" smtClean="0">
                          <a:solidFill>
                            <a:srgbClr val="008000"/>
                          </a:solidFill>
                          <a:latin typeface="Calibri"/>
                        </a:rPr>
                        <a:t>SOCIETA</a:t>
                      </a:r>
                      <a:r>
                        <a:rPr lang="it-IT" sz="20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' </a:t>
                      </a:r>
                      <a:r>
                        <a:rPr lang="it-IT" sz="2000" b="1" i="0" u="none" strike="noStrike" dirty="0" err="1">
                          <a:solidFill>
                            <a:srgbClr val="008000"/>
                          </a:solidFill>
                          <a:latin typeface="Calibri"/>
                        </a:rPr>
                        <a:t>C.R.L.</a:t>
                      </a:r>
                      <a:r>
                        <a:rPr lang="it-IT" sz="20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 </a:t>
                      </a:r>
                      <a:r>
                        <a:rPr lang="it-IT" sz="20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 (ordinato per </a:t>
                      </a:r>
                      <a:r>
                        <a:rPr lang="it-IT" sz="2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Classifica Generale</a:t>
                      </a:r>
                      <a:r>
                        <a:rPr lang="it-IT" sz="20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1115616" y="1772816"/>
          <a:ext cx="66967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F071D-ED6D-4987-8A49-660156FE36EB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40964" name="CasellaDiTesto 3"/>
          <p:cNvSpPr txBox="1">
            <a:spLocks noChangeArrowheads="1"/>
          </p:cNvSpPr>
          <p:nvPr/>
        </p:nvSpPr>
        <p:spPr bwMode="auto">
          <a:xfrm>
            <a:off x="1979613" y="260350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t-IT" b="1">
                <a:sym typeface="Wingdings" pitchFamily="2" charset="2"/>
              </a:rPr>
              <a:t>10) PRESTAZIONI SOCIETA’ CRL </a:t>
            </a:r>
          </a:p>
          <a:p>
            <a:pPr marL="514350" indent="-514350"/>
            <a:r>
              <a:rPr lang="it-IT" sz="1400" b="1">
                <a:sym typeface="Wingdings" pitchFamily="2" charset="2"/>
              </a:rPr>
              <a:t>		PUNTEGGI </a:t>
            </a:r>
            <a:r>
              <a:rPr lang="it-IT" sz="1400" b="1">
                <a:solidFill>
                  <a:srgbClr val="00B050"/>
                </a:solidFill>
                <a:sym typeface="Wingdings" pitchFamily="2" charset="2"/>
              </a:rPr>
              <a:t>T.L. 2015  </a:t>
            </a:r>
            <a:r>
              <a:rPr lang="it-IT" sz="1400" b="1">
                <a:sym typeface="Wingdings" pitchFamily="2" charset="2"/>
              </a:rPr>
              <a:t>(non ESO, SCUOLE, DIRECT)</a:t>
            </a:r>
          </a:p>
        </p:txBody>
      </p:sp>
      <p:pic>
        <p:nvPicPr>
          <p:cNvPr id="40965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223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476375" y="836613"/>
          <a:ext cx="6768753" cy="5685620"/>
        </p:xfrm>
        <a:graphic>
          <a:graphicData uri="http://schemas.openxmlformats.org/drawingml/2006/table">
            <a:tbl>
              <a:tblPr/>
              <a:tblGrid>
                <a:gridCol w="894048"/>
                <a:gridCol w="830663"/>
                <a:gridCol w="613825"/>
                <a:gridCol w="680546"/>
                <a:gridCol w="680546"/>
                <a:gridCol w="613825"/>
                <a:gridCol w="613825"/>
                <a:gridCol w="613825"/>
                <a:gridCol w="613825"/>
                <a:gridCol w="613825"/>
              </a:tblGrid>
              <a:tr h="1500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1° TL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2° TL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3° TL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4° TL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5° TL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TOT.ALI</a:t>
                      </a:r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  </a:t>
                      </a:r>
                      <a:r>
                        <a:rPr lang="it-IT" sz="1000" b="1" i="0" u="none" strike="noStrike" dirty="0" err="1">
                          <a:solidFill>
                            <a:srgbClr val="FF0000"/>
                          </a:solidFill>
                          <a:latin typeface="+mn-lt"/>
                        </a:rPr>
                        <a:t>T.L.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TOTALI   </a:t>
                      </a:r>
                      <a:r>
                        <a:rPr lang="it-IT" sz="1000" b="1" i="0" u="none" strike="noStrike" dirty="0" err="1">
                          <a:solidFill>
                            <a:srgbClr val="FF0000"/>
                          </a:solidFill>
                          <a:latin typeface="+mn-lt"/>
                        </a:rPr>
                        <a:t>CLdS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% TL/CLdS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CLUSONE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Boschi CARREGA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PADERNO DUGNANO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MARZIO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Piani RESINELLI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BESANESE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1858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1771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2202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1607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1774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9.212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15.277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60.3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PUNTO NORD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1267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951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1068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5.102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9.852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51.8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AGOROSSO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1.439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5.279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27.3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NIRVANA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1.760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4.858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36.2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UNIONE LOMBARDA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825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3.018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27.3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TUMIZA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787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2.582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30.5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ORICOMO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911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2.137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42.6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VARESE OR.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340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1.679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1.966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85.4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SESTO'76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665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1.805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36.8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VIVAIO OR.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768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1.046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73.4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punti/class.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MONZA OK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punti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142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756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18.8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N° classif.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punti/</a:t>
                      </a:r>
                      <a:r>
                        <a:rPr lang="it-IT" sz="1000" b="0" i="0" u="none" strike="noStrike" dirty="0" err="1">
                          <a:solidFill>
                            <a:srgbClr val="0070C0"/>
                          </a:solidFill>
                          <a:latin typeface="+mn-lt"/>
                        </a:rPr>
                        <a:t>class</a:t>
                      </a:r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3D37C-E80F-452D-A722-986114E1E660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84213" y="620713"/>
          <a:ext cx="7776865" cy="44645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47432"/>
                <a:gridCol w="1149624"/>
                <a:gridCol w="1081999"/>
                <a:gridCol w="1081999"/>
                <a:gridCol w="1115811"/>
              </a:tblGrid>
              <a:tr h="918219">
                <a:tc>
                  <a:txBody>
                    <a:bodyPr/>
                    <a:lstStyle/>
                    <a:p>
                      <a:pPr algn="ctr"/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</a:rPr>
                        <a:t>IOF</a:t>
                      </a:r>
                      <a:endParaRPr lang="it-IT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</a:rPr>
                        <a:t>CONI</a:t>
                      </a:r>
                      <a:endParaRPr lang="it-IT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</a:rPr>
                        <a:t>FISO</a:t>
                      </a:r>
                      <a:endParaRPr lang="it-IT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</a:rPr>
                        <a:t>CRL</a:t>
                      </a:r>
                      <a:endParaRPr lang="it-IT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</a:tr>
              <a:tr h="886594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</a:rPr>
                        <a:t>TESSERATI</a:t>
                      </a:r>
                      <a:endParaRPr lang="it-IT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86594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</a:rPr>
                        <a:t>ORGANIZZAZIONE</a:t>
                      </a:r>
                      <a:endParaRPr lang="it-IT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86594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</a:rPr>
                        <a:t>PARTECIPAZIONE</a:t>
                      </a:r>
                      <a:endParaRPr lang="it-IT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86594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</a:rPr>
                        <a:t>RANKING</a:t>
                      </a:r>
                      <a:endParaRPr lang="it-IT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162" name="CasellaDiTesto 7"/>
          <p:cNvSpPr txBox="1">
            <a:spLocks noChangeArrowheads="1"/>
          </p:cNvSpPr>
          <p:nvPr/>
        </p:nvSpPr>
        <p:spPr bwMode="auto">
          <a:xfrm>
            <a:off x="755650" y="5373688"/>
            <a:ext cx="752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Quindi </a:t>
            </a:r>
            <a:r>
              <a:rPr lang="it-IT" b="1">
                <a:solidFill>
                  <a:srgbClr val="0000FF"/>
                </a:solidFill>
              </a:rPr>
              <a:t>NUMERI</a:t>
            </a:r>
            <a:r>
              <a:rPr lang="it-IT">
                <a:solidFill>
                  <a:srgbClr val="FF0000"/>
                </a:solidFill>
              </a:rPr>
              <a:t> essenzialmente a carattere </a:t>
            </a:r>
            <a:r>
              <a:rPr lang="it-IT" b="1">
                <a:solidFill>
                  <a:srgbClr val="0000FF"/>
                </a:solidFill>
              </a:rPr>
              <a:t>SPORTIVO</a:t>
            </a:r>
            <a:r>
              <a:rPr lang="it-IT">
                <a:solidFill>
                  <a:srgbClr val="FF0000"/>
                </a:solidFill>
              </a:rPr>
              <a:t>, ma non solo…</a:t>
            </a:r>
          </a:p>
        </p:txBody>
      </p:sp>
      <p:sp>
        <p:nvSpPr>
          <p:cNvPr id="5163" name="CasellaDiTesto 8"/>
          <p:cNvSpPr txBox="1">
            <a:spLocks noChangeArrowheads="1"/>
          </p:cNvSpPr>
          <p:nvPr/>
        </p:nvSpPr>
        <p:spPr bwMode="auto">
          <a:xfrm>
            <a:off x="1763713" y="3068638"/>
            <a:ext cx="1079500" cy="4619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00FF"/>
                </a:solidFill>
              </a:rPr>
              <a:t>GARE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DD78C-CA36-4A21-B91F-7CCA63994BAD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41988" name="CasellaDiTesto 3"/>
          <p:cNvSpPr txBox="1">
            <a:spLocks noChangeArrowheads="1"/>
          </p:cNvSpPr>
          <p:nvPr/>
        </p:nvSpPr>
        <p:spPr bwMode="auto">
          <a:xfrm>
            <a:off x="1979613" y="476250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t-IT" b="1">
                <a:sym typeface="Wingdings" pitchFamily="2" charset="2"/>
              </a:rPr>
              <a:t>10) PRESTAZIONI SOCIETA’ CRL </a:t>
            </a:r>
          </a:p>
          <a:p>
            <a:pPr marL="514350" indent="-514350"/>
            <a:r>
              <a:rPr lang="it-IT" sz="1400" b="1">
                <a:sym typeface="Wingdings" pitchFamily="2" charset="2"/>
              </a:rPr>
              <a:t>		PUNTEGGI </a:t>
            </a:r>
            <a:r>
              <a:rPr lang="it-IT" sz="1400" b="1">
                <a:solidFill>
                  <a:srgbClr val="00B050"/>
                </a:solidFill>
                <a:sym typeface="Wingdings" pitchFamily="2" charset="2"/>
              </a:rPr>
              <a:t>T.L. 2015  </a:t>
            </a:r>
            <a:r>
              <a:rPr lang="it-IT" sz="1400" b="1">
                <a:sym typeface="Wingdings" pitchFamily="2" charset="2"/>
              </a:rPr>
              <a:t>(non ESO, SCUOLE, DIRECT)</a:t>
            </a:r>
          </a:p>
        </p:txBody>
      </p:sp>
      <p:pic>
        <p:nvPicPr>
          <p:cNvPr id="41989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223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CasellaDiTesto 8"/>
          <p:cNvSpPr txBox="1">
            <a:spLocks noChangeArrowheads="1"/>
          </p:cNvSpPr>
          <p:nvPr/>
        </p:nvSpPr>
        <p:spPr bwMode="auto">
          <a:xfrm>
            <a:off x="3635375" y="5445125"/>
            <a:ext cx="4249738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i="1"/>
              <a:t>IN GIALLO: solo 1 partecipante, quindi non considerato per il calcolo della media 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403350" y="1268413"/>
          <a:ext cx="7128789" cy="4018116"/>
        </p:xfrm>
        <a:graphic>
          <a:graphicData uri="http://schemas.openxmlformats.org/drawingml/2006/table">
            <a:tbl>
              <a:tblPr/>
              <a:tblGrid>
                <a:gridCol w="1867344"/>
                <a:gridCol w="751635"/>
                <a:gridCol w="751635"/>
                <a:gridCol w="751635"/>
                <a:gridCol w="751635"/>
                <a:gridCol w="751635"/>
                <a:gridCol w="751635"/>
                <a:gridCol w="751635"/>
              </a:tblGrid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MEDIA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BESANESE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9212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1842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PUNTO NORD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5102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1020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NIRVANA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1760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VARESE OR.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1679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AGOROSSO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1439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TUMIZA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1131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VIVAIO OR.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630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ORICOMO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SESTO'76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665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UNIONE LOMBARDA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MONZA OK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CE5BC-EA64-4F66-AB7E-03EBBAE711B0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43012" name="CasellaDiTesto 3"/>
          <p:cNvSpPr txBox="1">
            <a:spLocks noChangeArrowheads="1"/>
          </p:cNvSpPr>
          <p:nvPr/>
        </p:nvSpPr>
        <p:spPr bwMode="auto">
          <a:xfrm>
            <a:off x="1979613" y="476250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t-IT" b="1">
                <a:sym typeface="Wingdings" pitchFamily="2" charset="2"/>
              </a:rPr>
              <a:t>10) PRESTAZIONI SOCIETA’ CRL </a:t>
            </a:r>
          </a:p>
          <a:p>
            <a:pPr marL="514350" indent="-514350"/>
            <a:r>
              <a:rPr lang="it-IT" b="1">
                <a:sym typeface="Wingdings" pitchFamily="2" charset="2"/>
              </a:rPr>
              <a:t>		</a:t>
            </a:r>
            <a:r>
              <a:rPr lang="it-IT" sz="1400" b="1">
                <a:sym typeface="Wingdings" pitchFamily="2" charset="2"/>
              </a:rPr>
              <a:t>PUNTEGGI </a:t>
            </a:r>
            <a:r>
              <a:rPr lang="it-IT" sz="1400" b="1">
                <a:solidFill>
                  <a:srgbClr val="00B050"/>
                </a:solidFill>
                <a:sym typeface="Wingdings" pitchFamily="2" charset="2"/>
              </a:rPr>
              <a:t>T.L. 2015  </a:t>
            </a:r>
            <a:r>
              <a:rPr lang="it-IT" sz="1400" b="1">
                <a:sym typeface="Wingdings" pitchFamily="2" charset="2"/>
              </a:rPr>
              <a:t>(non ESO, SCUOLE, DIRECT)</a:t>
            </a:r>
          </a:p>
        </p:txBody>
      </p:sp>
      <p:pic>
        <p:nvPicPr>
          <p:cNvPr id="43013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223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afico 11"/>
          <p:cNvGraphicFramePr>
            <a:graphicFrameLocks/>
          </p:cNvGraphicFramePr>
          <p:nvPr/>
        </p:nvGraphicFramePr>
        <p:xfrm>
          <a:off x="1403648" y="1484784"/>
          <a:ext cx="69322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015" name="CasellaDiTesto 6"/>
          <p:cNvSpPr txBox="1">
            <a:spLocks noChangeArrowheads="1"/>
          </p:cNvSpPr>
          <p:nvPr/>
        </p:nvSpPr>
        <p:spPr bwMode="auto">
          <a:xfrm rot="-5400000">
            <a:off x="-33337" y="3282950"/>
            <a:ext cx="22352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PUNTEGGI assoluti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84E2-D595-477F-887D-CE14E46FF3CA}" type="slidenum">
              <a:rPr lang="it-IT" smtClean="0"/>
              <a:pPr>
                <a:defRPr/>
              </a:pPr>
              <a:t>42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pic>
        <p:nvPicPr>
          <p:cNvPr id="44036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223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CasellaDiTesto 6"/>
          <p:cNvSpPr txBox="1">
            <a:spLocks noChangeArrowheads="1"/>
          </p:cNvSpPr>
          <p:nvPr/>
        </p:nvSpPr>
        <p:spPr bwMode="auto">
          <a:xfrm>
            <a:off x="1979613" y="476250"/>
            <a:ext cx="648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t-IT" b="1">
                <a:sym typeface="Wingdings" pitchFamily="2" charset="2"/>
              </a:rPr>
              <a:t>10) PRESTAZIONI SOCIETA’ CRL </a:t>
            </a:r>
          </a:p>
          <a:p>
            <a:pPr marL="514350" indent="-514350"/>
            <a:r>
              <a:rPr lang="it-IT" b="1">
                <a:sym typeface="Wingdings" pitchFamily="2" charset="2"/>
              </a:rPr>
              <a:t>		</a:t>
            </a:r>
            <a:r>
              <a:rPr lang="it-IT" sz="1400" b="1">
                <a:sym typeface="Wingdings" pitchFamily="2" charset="2"/>
              </a:rPr>
              <a:t>PUNTEGGI </a:t>
            </a:r>
            <a:r>
              <a:rPr lang="it-IT" sz="1400" b="1">
                <a:solidFill>
                  <a:srgbClr val="008000"/>
                </a:solidFill>
                <a:sym typeface="Wingdings" pitchFamily="2" charset="2"/>
              </a:rPr>
              <a:t>T.L. 2015  </a:t>
            </a:r>
            <a:r>
              <a:rPr lang="it-IT" sz="1400" b="1">
                <a:sym typeface="Wingdings" pitchFamily="2" charset="2"/>
              </a:rPr>
              <a:t>(non ESO, SCUOLE, DIRECT)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692275" y="1125538"/>
          <a:ext cx="6480720" cy="864096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media </a:t>
                      </a: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dei Punteggi per ogni Classificato in </a:t>
                      </a:r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società</a:t>
                      </a:r>
                    </a:p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(classifica</a:t>
                      </a:r>
                      <a:r>
                        <a:rPr lang="it-IT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ordinata secondo MEDIA)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403350" y="2133600"/>
          <a:ext cx="6250383" cy="3879300"/>
        </p:xfrm>
        <a:graphic>
          <a:graphicData uri="http://schemas.openxmlformats.org/drawingml/2006/table">
            <a:tbl>
              <a:tblPr/>
              <a:tblGrid>
                <a:gridCol w="1690155"/>
                <a:gridCol w="722833"/>
                <a:gridCol w="722833"/>
                <a:gridCol w="722833"/>
                <a:gridCol w="797243"/>
                <a:gridCol w="797243"/>
                <a:gridCol w="797243"/>
              </a:tblGrid>
              <a:tr h="323275"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5° 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Media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VARESE OR.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BESANESE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VIVAIO OR.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52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ORICOMO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TUMIZA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PUNTO NORD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AGOROSSO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NIRVANA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UNIONE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Lom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SESTO'76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MONZA 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67020-DC14-40F9-8712-B476EE193ECC}" type="slidenum">
              <a:rPr lang="it-IT" smtClean="0"/>
              <a:pPr>
                <a:defRPr/>
              </a:pPr>
              <a:t>43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pic>
        <p:nvPicPr>
          <p:cNvPr id="45060" name="Immagine 7" descr="logoCR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223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CasellaDiTesto 6"/>
          <p:cNvSpPr txBox="1">
            <a:spLocks noChangeArrowheads="1"/>
          </p:cNvSpPr>
          <p:nvPr/>
        </p:nvSpPr>
        <p:spPr bwMode="auto">
          <a:xfrm>
            <a:off x="1979613" y="476250"/>
            <a:ext cx="568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t-IT" b="1">
                <a:sym typeface="Wingdings" pitchFamily="2" charset="2"/>
              </a:rPr>
              <a:t>10) PRESTAZIONI SOCIETA’ CRL </a:t>
            </a:r>
          </a:p>
          <a:p>
            <a:pPr marL="514350" indent="-514350"/>
            <a:r>
              <a:rPr lang="it-IT" b="1">
                <a:sym typeface="Wingdings" pitchFamily="2" charset="2"/>
              </a:rPr>
              <a:t>		</a:t>
            </a:r>
            <a:r>
              <a:rPr lang="it-IT" sz="1400" b="1">
                <a:sym typeface="Wingdings" pitchFamily="2" charset="2"/>
              </a:rPr>
              <a:t>PUNTEGGI </a:t>
            </a:r>
            <a:r>
              <a:rPr lang="it-IT" sz="1400" b="1">
                <a:solidFill>
                  <a:srgbClr val="008000"/>
                </a:solidFill>
                <a:sym typeface="Wingdings" pitchFamily="2" charset="2"/>
              </a:rPr>
              <a:t>T.L. 2015  </a:t>
            </a:r>
            <a:r>
              <a:rPr lang="it-IT" sz="1400" b="1">
                <a:sym typeface="Wingdings" pitchFamily="2" charset="2"/>
              </a:rPr>
              <a:t>(non ESO, SCUOLE, DIRECT)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763713" y="1125538"/>
          <a:ext cx="6480720" cy="864096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media </a:t>
                      </a: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dei Punteggi per ogni Classificato in </a:t>
                      </a:r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società</a:t>
                      </a:r>
                    </a:p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(classifica</a:t>
                      </a:r>
                      <a:r>
                        <a:rPr lang="it-IT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ordinata secondo MEDIA)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/>
        </p:nvGraphicFramePr>
        <p:xfrm>
          <a:off x="1187624" y="1988840"/>
          <a:ext cx="68407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1161-B3C6-444E-9752-1D7723CED088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46084" name="CasellaDiTesto 8"/>
          <p:cNvSpPr txBox="1">
            <a:spLocks noChangeArrowheads="1"/>
          </p:cNvSpPr>
          <p:nvPr/>
        </p:nvSpPr>
        <p:spPr bwMode="auto">
          <a:xfrm>
            <a:off x="323850" y="1268413"/>
            <a:ext cx="8532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8000">
                <a:solidFill>
                  <a:srgbClr val="008000"/>
                </a:solidFill>
              </a:rPr>
              <a:t>    </a:t>
            </a:r>
            <a:r>
              <a:rPr lang="it-IT" sz="7200">
                <a:solidFill>
                  <a:srgbClr val="008000"/>
                </a:solidFill>
              </a:rPr>
              <a:t>CALENDARIO</a:t>
            </a:r>
          </a:p>
          <a:p>
            <a:pPr algn="ctr"/>
            <a:r>
              <a:rPr lang="it-IT" sz="7200">
                <a:solidFill>
                  <a:srgbClr val="008000"/>
                </a:solidFill>
              </a:rPr>
              <a:t>2016</a:t>
            </a:r>
            <a:endParaRPr lang="it-IT" sz="7200" b="1"/>
          </a:p>
          <a:p>
            <a:pPr algn="ctr"/>
            <a:endParaRPr lang="it-IT" sz="2000" b="1" i="1"/>
          </a:p>
          <a:p>
            <a:pPr algn="ctr"/>
            <a:r>
              <a:rPr lang="it-IT" sz="4000" b="1" i="1"/>
              <a:t>DISCUSSIONE e PROPOSTE</a:t>
            </a:r>
          </a:p>
          <a:p>
            <a:pPr algn="ctr"/>
            <a:r>
              <a:rPr lang="it-IT" sz="4000" b="1" i="1"/>
              <a:t>FINALI PER FISO</a:t>
            </a:r>
          </a:p>
        </p:txBody>
      </p:sp>
      <p:sp>
        <p:nvSpPr>
          <p:cNvPr id="46085" name="Rettangolo 7"/>
          <p:cNvSpPr>
            <a:spLocks noChangeArrowheads="1"/>
          </p:cNvSpPr>
          <p:nvPr/>
        </p:nvSpPr>
        <p:spPr bwMode="auto">
          <a:xfrm>
            <a:off x="755650" y="1341438"/>
            <a:ext cx="100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>
                <a:sym typeface="Wingdings 2" pitchFamily="18" charset="2"/>
              </a:rPr>
              <a:t></a:t>
            </a:r>
            <a:endParaRPr lang="it-IT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0B5B9-8FAD-42CB-95D7-4D15788A9C5C}" type="slidenum">
              <a:rPr lang="it-IT" smtClean="0"/>
              <a:pPr>
                <a:defRPr/>
              </a:pPr>
              <a:t>45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47108" name="CasellaDiTesto 3"/>
          <p:cNvSpPr txBox="1">
            <a:spLocks noChangeArrowheads="1"/>
          </p:cNvSpPr>
          <p:nvPr/>
        </p:nvSpPr>
        <p:spPr bwMode="auto">
          <a:xfrm>
            <a:off x="611188" y="404813"/>
            <a:ext cx="8064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8000"/>
                </a:solidFill>
              </a:rPr>
              <a:t>CALENDARIO CRL 2016 – bozza Ottobre (on-line)</a:t>
            </a:r>
          </a:p>
          <a:p>
            <a:pPr algn="ctr"/>
            <a:r>
              <a:rPr lang="it-IT" sz="1200" i="1"/>
              <a:t>https://docs.google.com/spreadsheets/d/1dSctePfDBeordZxQKTVtIjlvxvms_mm6gdU-OB0kLHQ/edit?pli=1#gid=0</a:t>
            </a:r>
          </a:p>
        </p:txBody>
      </p:sp>
      <p:sp>
        <p:nvSpPr>
          <p:cNvPr id="47109" name="CasellaDiTesto 6"/>
          <p:cNvSpPr txBox="1">
            <a:spLocks noChangeArrowheads="1"/>
          </p:cNvSpPr>
          <p:nvPr/>
        </p:nvSpPr>
        <p:spPr bwMode="auto">
          <a:xfrm>
            <a:off x="611188" y="1196975"/>
            <a:ext cx="7848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C-O: LE  POSIZIONI DEL CONSIGLIO:</a:t>
            </a:r>
          </a:p>
          <a:p>
            <a:endParaRPr lang="it-IT" sz="1000" b="1"/>
          </a:p>
          <a:p>
            <a:r>
              <a:rPr lang="it-IT" b="1"/>
              <a:t>	</a:t>
            </a:r>
            <a:r>
              <a:rPr lang="it-IT" sz="2400" b="1">
                <a:solidFill>
                  <a:srgbClr val="008000"/>
                </a:solidFill>
              </a:rPr>
              <a:t>TROFEO LOMBARDIA:</a:t>
            </a:r>
            <a:r>
              <a:rPr lang="it-IT" b="1">
                <a:solidFill>
                  <a:srgbClr val="008000"/>
                </a:solidFill>
              </a:rPr>
              <a:t>	</a:t>
            </a:r>
          </a:p>
          <a:p>
            <a:r>
              <a:rPr lang="it-IT" b="1"/>
              <a:t>		CURARE LA QUALITÀ GARE (Reg. Gare FISO 2016)</a:t>
            </a:r>
          </a:p>
          <a:p>
            <a:r>
              <a:rPr lang="it-IT" b="1"/>
              <a:t>		SI PROSEGUE NELLA FORMULA</a:t>
            </a:r>
          </a:p>
          <a:p>
            <a:endParaRPr lang="it-IT" sz="800" b="1"/>
          </a:p>
          <a:p>
            <a:r>
              <a:rPr lang="it-IT" b="1"/>
              <a:t>	</a:t>
            </a:r>
            <a:r>
              <a:rPr lang="it-IT" sz="2400" b="1">
                <a:solidFill>
                  <a:srgbClr val="008000"/>
                </a:solidFill>
              </a:rPr>
              <a:t>PROMOZIONALI:</a:t>
            </a:r>
          </a:p>
          <a:p>
            <a:r>
              <a:rPr lang="it-IT" b="1"/>
              <a:t>		RIPROPORRE IL CIRCUITO PROVAL-O </a:t>
            </a:r>
          </a:p>
          <a:p>
            <a:r>
              <a:rPr lang="it-IT" b="1"/>
              <a:t>		(ma con regole omogenee)</a:t>
            </a:r>
          </a:p>
          <a:p>
            <a:endParaRPr lang="it-IT" sz="800" b="1"/>
          </a:p>
          <a:p>
            <a:r>
              <a:rPr lang="it-IT" b="1"/>
              <a:t>	</a:t>
            </a:r>
            <a:r>
              <a:rPr lang="it-IT" sz="2400" b="1">
                <a:solidFill>
                  <a:srgbClr val="008000"/>
                </a:solidFill>
              </a:rPr>
              <a:t>TROFEO INSUBRICO:</a:t>
            </a:r>
          </a:p>
          <a:p>
            <a:r>
              <a:rPr lang="it-IT" b="1"/>
              <a:t>		SI RIMETTE ALLE DECISIONI DELLE SOCIETÀ</a:t>
            </a:r>
          </a:p>
          <a:p>
            <a:r>
              <a:rPr lang="it-IT" b="1"/>
              <a:t>		(vedi proposta Calendario gare)</a:t>
            </a:r>
          </a:p>
          <a:p>
            <a:endParaRPr lang="it-IT" sz="800" b="1"/>
          </a:p>
          <a:p>
            <a:r>
              <a:rPr lang="it-IT" b="1"/>
              <a:t>	</a:t>
            </a:r>
            <a:r>
              <a:rPr lang="it-IT" sz="2400" b="1">
                <a:solidFill>
                  <a:srgbClr val="008000"/>
                </a:solidFill>
              </a:rPr>
              <a:t>ALTRE CO-REG EXTRA-LOMBARDIA:</a:t>
            </a:r>
          </a:p>
          <a:p>
            <a:r>
              <a:rPr lang="it-IT" b="1"/>
              <a:t>		SI RIMETTE ALLE DECISIONI DELLE SOCIETÀ</a:t>
            </a:r>
          </a:p>
          <a:p>
            <a:r>
              <a:rPr lang="it-IT" b="1"/>
              <a:t>		(vedi analisi PB)</a:t>
            </a:r>
          </a:p>
          <a:p>
            <a:endParaRPr lang="it-IT" sz="1400" b="1"/>
          </a:p>
          <a:p>
            <a:r>
              <a:rPr lang="it-IT" b="1">
                <a:solidFill>
                  <a:srgbClr val="FF0000"/>
                </a:solidFill>
              </a:rPr>
              <a:t>ALTRE DISCIPLINE FISO:   MTB-O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BAFDB-B678-42AD-A52D-8B5F64172DA9}" type="slidenum">
              <a:rPr lang="it-IT" smtClean="0"/>
              <a:pPr>
                <a:defRPr/>
              </a:pPr>
              <a:t>46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900113" y="301625"/>
            <a:ext cx="7380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sz="2000" b="1">
                <a:solidFill>
                  <a:srgbClr val="008000"/>
                </a:solidFill>
              </a:rPr>
              <a:t>CALENDARIO CRL 2016: LE PROPOSTE di CO-REG</a:t>
            </a:r>
          </a:p>
          <a:p>
            <a:pPr algn="ctr" eaLnBrk="0" hangingPunct="0"/>
            <a:r>
              <a:rPr lang="it-IT" sz="2000">
                <a:solidFill>
                  <a:srgbClr val="008000"/>
                </a:solidFill>
              </a:rPr>
              <a:t>(sinora pervenute dalle Società)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27088" y="1268413"/>
            <a:ext cx="6343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400" i="1">
                <a:latin typeface="Verdana" pitchFamily="34" charset="0"/>
              </a:rPr>
              <a:t>societ</a:t>
            </a:r>
            <a:r>
              <a:rPr lang="it-IT" sz="1400" i="1"/>
              <a:t>à</a:t>
            </a:r>
            <a:r>
              <a:rPr lang="it-IT" sz="1400" i="1">
                <a:latin typeface="Verdana" pitchFamily="34" charset="0"/>
              </a:rPr>
              <a:t>		data e luogo	livello e class.	cartina</a:t>
            </a:r>
            <a:endParaRPr lang="it-IT" i="1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11188" y="1773238"/>
            <a:ext cx="79740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400" b="1">
                <a:latin typeface="Verdana" pitchFamily="34" charset="0"/>
              </a:rPr>
              <a:t>BESANESE</a:t>
            </a:r>
            <a:r>
              <a:rPr lang="it-IT" sz="1400">
                <a:latin typeface="Verdana" pitchFamily="34" charset="0"/>
              </a:rPr>
              <a:t>	15/2  CALO'/BESANA    TL Middle	1:10000 nuova (6/2015)</a:t>
            </a:r>
            <a:endParaRPr lang="it-IT" sz="800"/>
          </a:p>
          <a:p>
            <a:pPr eaLnBrk="0" hangingPunct="0"/>
            <a:r>
              <a:rPr lang="it-IT" sz="1400">
                <a:latin typeface="Verdana" pitchFamily="34" charset="0"/>
              </a:rPr>
              <a:t>	  	1/5    MERATE	     TL C.R. Sprint	1:5000 nuova (6/2015)</a:t>
            </a:r>
            <a:endParaRPr lang="it-IT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611188" y="2349500"/>
            <a:ext cx="8216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400" b="1">
                <a:latin typeface="Verdana" pitchFamily="34" charset="0"/>
              </a:rPr>
              <a:t>AGOROSSO+</a:t>
            </a:r>
            <a:endParaRPr lang="it-IT" sz="800" b="1"/>
          </a:p>
          <a:p>
            <a:pPr eaLnBrk="0" hangingPunct="0"/>
            <a:r>
              <a:rPr lang="it-IT" sz="1400" b="1">
                <a:latin typeface="Verdana" pitchFamily="34" charset="0"/>
              </a:rPr>
              <a:t>MONZA OK</a:t>
            </a:r>
            <a:r>
              <a:rPr lang="it-IT" sz="1400">
                <a:latin typeface="Verdana" pitchFamily="34" charset="0"/>
              </a:rPr>
              <a:t>	6/3    CASORATE S.	     TL (+TI) Middle	1:10000 Somma lombardo </a:t>
            </a:r>
          </a:p>
          <a:p>
            <a:pPr eaLnBrk="0" hangingPunct="0"/>
            <a:r>
              <a:rPr lang="it-IT" sz="1400">
                <a:latin typeface="Verdana" pitchFamily="34" charset="0"/>
              </a:rPr>
              <a:t>						      CO 588 agg.2011</a:t>
            </a:r>
            <a:endParaRPr lang="it-IT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11188" y="3105150"/>
            <a:ext cx="78946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400" b="1">
                <a:latin typeface="Verdana" pitchFamily="34" charset="0"/>
              </a:rPr>
              <a:t>PUNTO NORD</a:t>
            </a:r>
            <a:r>
              <a:rPr lang="it-IT" sz="1400">
                <a:latin typeface="Verdana" pitchFamily="34" charset="0"/>
              </a:rPr>
              <a:t>	3/4    BRINZIO	     TL  Long	1:10000 Brinzio </a:t>
            </a:r>
          </a:p>
          <a:p>
            <a:pPr eaLnBrk="0" hangingPunct="0"/>
            <a:r>
              <a:rPr lang="it-IT" sz="1400">
                <a:latin typeface="Verdana" pitchFamily="34" charset="0"/>
              </a:rPr>
              <a:t>						      CO 832 agg. 2012</a:t>
            </a:r>
            <a:endParaRPr lang="it-IT" sz="800"/>
          </a:p>
          <a:p>
            <a:pPr eaLnBrk="0" hangingPunct="0"/>
            <a:r>
              <a:rPr lang="it-IT" sz="1400">
                <a:latin typeface="Verdana" pitchFamily="34" charset="0"/>
              </a:rPr>
              <a:t>		18/6  MI/Rubattino	     TL  Sprint           1:5000  nuova (7/2015)</a:t>
            </a:r>
            <a:endParaRPr lang="it-IT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69913" y="3825875"/>
            <a:ext cx="75676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1">
                <a:latin typeface="Verdana" pitchFamily="34" charset="0"/>
              </a:rPr>
              <a:t>PROMOSPORT6+</a:t>
            </a:r>
            <a:endParaRPr lang="it-IT" sz="800" b="1"/>
          </a:p>
          <a:p>
            <a:pPr eaLnBrk="0" hangingPunct="0"/>
            <a:r>
              <a:rPr lang="it-IT" sz="1400" b="1">
                <a:latin typeface="Verdana" pitchFamily="34" charset="0"/>
              </a:rPr>
              <a:t>MONZA OK</a:t>
            </a:r>
            <a:r>
              <a:rPr lang="it-IT" sz="1400">
                <a:latin typeface="Verdana" pitchFamily="34" charset="0"/>
              </a:rPr>
              <a:t>	 22/5  MEZZAGO	      TL  Middle          1:10000 nuova </a:t>
            </a:r>
          </a:p>
          <a:p>
            <a:pPr eaLnBrk="0" hangingPunct="0"/>
            <a:r>
              <a:rPr lang="it-IT" sz="1400">
                <a:latin typeface="Verdana" pitchFamily="34" charset="0"/>
              </a:rPr>
              <a:t>						     (primavera 2016)</a:t>
            </a:r>
            <a:endParaRPr lang="it-IT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611188" y="4581525"/>
            <a:ext cx="8089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400" b="1">
                <a:latin typeface="Verdana" pitchFamily="34" charset="0"/>
              </a:rPr>
              <a:t>ORICOMO</a:t>
            </a:r>
            <a:r>
              <a:rPr lang="it-IT" sz="1400">
                <a:latin typeface="Verdana" pitchFamily="34" charset="0"/>
              </a:rPr>
              <a:t>	29/5  CUNARDO	     TL  ??		1:10000 Bedero-Cunardo </a:t>
            </a:r>
          </a:p>
          <a:p>
            <a:pPr eaLnBrk="0" hangingPunct="0"/>
            <a:r>
              <a:rPr lang="it-IT" sz="1400">
                <a:latin typeface="Verdana" pitchFamily="34" charset="0"/>
              </a:rPr>
              <a:t>						     CO 968 agg. 2015</a:t>
            </a:r>
            <a:endParaRPr lang="it-IT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11188" y="5232400"/>
            <a:ext cx="592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400" b="1">
                <a:latin typeface="Verdana" pitchFamily="34" charset="0"/>
              </a:rPr>
              <a:t>NIRVANA VERDE</a:t>
            </a:r>
            <a:r>
              <a:rPr lang="it-IT" sz="1400">
                <a:latin typeface="Verdana" pitchFamily="34" charset="0"/>
              </a:rPr>
              <a:t>	23-24-25/4   ??	     TL ??		??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850" y="692150"/>
          <a:ext cx="8352933" cy="5997371"/>
        </p:xfrm>
        <a:graphic>
          <a:graphicData uri="http://schemas.openxmlformats.org/drawingml/2006/table">
            <a:tbl>
              <a:tblPr/>
              <a:tblGrid>
                <a:gridCol w="292572"/>
                <a:gridCol w="412526"/>
                <a:gridCol w="725579"/>
                <a:gridCol w="725579"/>
                <a:gridCol w="725579"/>
                <a:gridCol w="725579"/>
                <a:gridCol w="725579"/>
                <a:gridCol w="725579"/>
                <a:gridCol w="412526"/>
                <a:gridCol w="725579"/>
                <a:gridCol w="725579"/>
                <a:gridCol w="725579"/>
                <a:gridCol w="412526"/>
                <a:gridCol w="292572"/>
              </a:tblGrid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MERATE C.R. sprint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BRINZIO Long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SRT 3   TN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4  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CASORATE S. (TI?)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C.I. Sprint 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C.I. Middle 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7    SRT 4    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SRT 5    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CALO' (MB)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SRT 2 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2 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RUBATTINO MI Sprint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SRT 1  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1 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MEZZAGO (MB)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C.I. Sprint-Rel 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Nirvana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AAC middle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6 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Nirvana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AAC+C.I.5CoITA Long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Nirvana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AAC+C.I. staff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1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2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CUNARDO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3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4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5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258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 ITA = COPPA ITALIA;  C.I. = CAMPIONATO ITALIANO;  SRT = SPRINT RACE TOUR; AAC = Alpe Adria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Cup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; OO =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OO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cup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(AUT, ITA, SLO)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9672" name="CasellaDiTesto 3"/>
          <p:cNvSpPr txBox="1">
            <a:spLocks noChangeArrowheads="1"/>
          </p:cNvSpPr>
          <p:nvPr/>
        </p:nvSpPr>
        <p:spPr bwMode="auto">
          <a:xfrm>
            <a:off x="1835150" y="188913"/>
            <a:ext cx="576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</a:rPr>
              <a:t>CALENDARIO CRL 2016 – bozza Ottobre (on-line)</a:t>
            </a:r>
          </a:p>
        </p:txBody>
      </p:sp>
      <p:sp>
        <p:nvSpPr>
          <p:cNvPr id="8" name="Luna 7"/>
          <p:cNvSpPr/>
          <p:nvPr/>
        </p:nvSpPr>
        <p:spPr>
          <a:xfrm>
            <a:off x="1042988" y="836613"/>
            <a:ext cx="3673475" cy="5545137"/>
          </a:xfrm>
          <a:prstGeom prst="moon">
            <a:avLst>
              <a:gd name="adj" fmla="val 87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850" y="692150"/>
          <a:ext cx="8352933" cy="5997371"/>
        </p:xfrm>
        <a:graphic>
          <a:graphicData uri="http://schemas.openxmlformats.org/drawingml/2006/table">
            <a:tbl>
              <a:tblPr/>
              <a:tblGrid>
                <a:gridCol w="292572"/>
                <a:gridCol w="412526"/>
                <a:gridCol w="725579"/>
                <a:gridCol w="725579"/>
                <a:gridCol w="725579"/>
                <a:gridCol w="725579"/>
                <a:gridCol w="725579"/>
                <a:gridCol w="725579"/>
                <a:gridCol w="412526"/>
                <a:gridCol w="725579"/>
                <a:gridCol w="725579"/>
                <a:gridCol w="725579"/>
                <a:gridCol w="412526"/>
                <a:gridCol w="292572"/>
              </a:tblGrid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MERATE C.R. sprint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BRINZIO Long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SRT 3   TN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4  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CASORATE S. (TI?)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C.I. Sprint 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 gg ITA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C.I. Middle 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7    SRT 4    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SRT 5    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CALO' (MB)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SRT 2 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2 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RUBATTINO MI Sprint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SRT 1  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1 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MEZZAGO (MB)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C.I. Sprint-Rel 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Nirvana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AAC middle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 ITA 6 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Nirvana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AAC+C.I.5CoITA Long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Nirvana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AAC+C.I. staff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1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2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CUNARDO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FF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3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4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OO Cup 5 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258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 ITA = COPPA ITALIA;  C.I. = CAMPIONATO ITALIANO;  SRT = SPRINT RACE TOUR; AAC = Alpe Adria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Cup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; OO =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OO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cup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(AUT, ITA, SLO)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696" name="CasellaDiTesto 3"/>
          <p:cNvSpPr txBox="1">
            <a:spLocks noChangeArrowheads="1"/>
          </p:cNvSpPr>
          <p:nvPr/>
        </p:nvSpPr>
        <p:spPr bwMode="auto">
          <a:xfrm>
            <a:off x="1835150" y="188913"/>
            <a:ext cx="576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</a:rPr>
              <a:t>CALENDARIO CRL 2016 – bozza Ottobre (on-line)</a:t>
            </a:r>
          </a:p>
        </p:txBody>
      </p:sp>
      <p:sp>
        <p:nvSpPr>
          <p:cNvPr id="8" name="Luna 7"/>
          <p:cNvSpPr/>
          <p:nvPr/>
        </p:nvSpPr>
        <p:spPr>
          <a:xfrm rot="10800000">
            <a:off x="4716463" y="836613"/>
            <a:ext cx="3671887" cy="5545137"/>
          </a:xfrm>
          <a:prstGeom prst="moon">
            <a:avLst>
              <a:gd name="adj" fmla="val 87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8786" name="Picture 2" descr="questionmark-305441_640[1]"/>
          <p:cNvPicPr>
            <a:picLocks noChangeAspect="1" noChangeArrowheads="1"/>
          </p:cNvPicPr>
          <p:nvPr/>
        </p:nvPicPr>
        <p:blipFill>
          <a:blip r:embed="rId3" cstate="print">
            <a:lum bright="70000" contrast="-66000"/>
          </a:blip>
          <a:srcRect/>
          <a:stretch>
            <a:fillRect/>
          </a:stretch>
        </p:blipFill>
        <p:spPr bwMode="auto">
          <a:xfrm>
            <a:off x="5435600" y="1773238"/>
            <a:ext cx="20478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F164B-C1B7-470C-90E3-262E07CB5C5B}" type="slidenum">
              <a:rPr lang="it-IT" smtClean="0"/>
              <a:pPr>
                <a:defRPr/>
              </a:pPr>
              <a:t>49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900113" y="301625"/>
            <a:ext cx="7380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sz="2000" b="1"/>
              <a:t>CALENDARIO CRL 2016: LE PROPOSTE di CO-REG</a:t>
            </a:r>
          </a:p>
          <a:p>
            <a:pPr algn="ctr" eaLnBrk="0" hangingPunct="0"/>
            <a:r>
              <a:rPr lang="it-IT" sz="2000" b="1" i="1"/>
              <a:t>altre IDEE…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31913" y="1628775"/>
            <a:ext cx="6388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eaLnBrk="0" hangingPunct="0">
              <a:buFont typeface="Calibri" pitchFamily="34" charset="0"/>
              <a:buAutoNum type="arabicPeriod"/>
            </a:pPr>
            <a:r>
              <a:rPr lang="it-IT" sz="2400" b="1">
                <a:solidFill>
                  <a:srgbClr val="008000"/>
                </a:solidFill>
              </a:rPr>
              <a:t>ALTRE GARE TL EXTRA  LOMBARDIA</a:t>
            </a:r>
            <a:r>
              <a:rPr lang="it-IT" sz="2400">
                <a:solidFill>
                  <a:srgbClr val="008000"/>
                </a:solidFill>
              </a:rPr>
              <a:t> ?</a:t>
            </a:r>
          </a:p>
          <a:p>
            <a:pPr marL="342900" indent="-342900" eaLnBrk="0" hangingPunct="0"/>
            <a:r>
              <a:rPr lang="it-IT" sz="2000">
                <a:solidFill>
                  <a:srgbClr val="008000"/>
                </a:solidFill>
              </a:rPr>
              <a:t>		(PIEMONTE, LIGURIA, EMILIA....)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8313" y="2781300"/>
            <a:ext cx="8280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Calibri" pitchFamily="34" charset="0"/>
              <a:buAutoNum type="arabicPeriod" startAt="2"/>
            </a:pPr>
            <a:r>
              <a:rPr lang="it-IT" sz="2400" b="1" dirty="0">
                <a:solidFill>
                  <a:srgbClr val="0000FF"/>
                </a:solidFill>
              </a:rPr>
              <a:t>TROFEO INSUBRICO ?</a:t>
            </a:r>
            <a:r>
              <a:rPr lang="it-IT" sz="2400" dirty="0">
                <a:solidFill>
                  <a:srgbClr val="0000FF"/>
                </a:solidFill>
              </a:rPr>
              <a:t> </a:t>
            </a:r>
            <a:r>
              <a:rPr lang="it-IT" sz="2000" dirty="0">
                <a:solidFill>
                  <a:srgbClr val="0000FF"/>
                </a:solidFill>
              </a:rPr>
              <a:t>(con gara svizzera a costi svizzeri)</a:t>
            </a:r>
          </a:p>
          <a:p>
            <a:pPr marL="342900" indent="-342900" eaLnBrk="0" hangingPunct="0"/>
            <a:r>
              <a:rPr lang="it-IT" sz="2000" dirty="0">
                <a:solidFill>
                  <a:srgbClr val="0000FF"/>
                </a:solidFill>
              </a:rPr>
              <a:t>		 SI ? NO ?  se sì -&gt; proposta 2 gare:  </a:t>
            </a:r>
            <a:endParaRPr lang="it-IT" sz="800" dirty="0">
              <a:solidFill>
                <a:srgbClr val="0000FF"/>
              </a:solidFill>
            </a:endParaRPr>
          </a:p>
          <a:p>
            <a:pPr marL="342900" indent="-342900" eaLnBrk="0" hangingPunct="0"/>
            <a:r>
              <a:rPr lang="it-IT" sz="2000" dirty="0">
                <a:solidFill>
                  <a:srgbClr val="0000FF"/>
                </a:solidFill>
              </a:rPr>
              <a:t>		 	</a:t>
            </a:r>
            <a:r>
              <a:rPr lang="it-IT" sz="2000" b="1" dirty="0">
                <a:solidFill>
                  <a:srgbClr val="0000FF"/>
                </a:solidFill>
              </a:rPr>
              <a:t>ITA:  6/3 CASORATE	   SUI:  5/6 </a:t>
            </a:r>
            <a:r>
              <a:rPr lang="it-IT" sz="2000" b="1" dirty="0" smtClean="0">
                <a:solidFill>
                  <a:srgbClr val="0000FF"/>
                </a:solidFill>
              </a:rPr>
              <a:t>SIGHIGNOLA ?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79613" y="42926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Calibri" pitchFamily="34" charset="0"/>
              <a:buAutoNum type="arabicPeriod" startAt="3"/>
            </a:pPr>
            <a:r>
              <a:rPr lang="it-IT" sz="2400" b="1">
                <a:solidFill>
                  <a:srgbClr val="FF0000"/>
                </a:solidFill>
              </a:rPr>
              <a:t>ALTRE DISCIPLINE FISO ??</a:t>
            </a:r>
            <a:r>
              <a:rPr lang="it-IT" sz="2400">
                <a:solidFill>
                  <a:srgbClr val="FF0000"/>
                </a:solidFill>
              </a:rPr>
              <a:t>  </a:t>
            </a:r>
          </a:p>
          <a:p>
            <a:pPr marL="342900" indent="-342900" eaLnBrk="0" hangingPunct="0"/>
            <a:r>
              <a:rPr lang="it-IT" sz="2000">
                <a:solidFill>
                  <a:srgbClr val="FF0000"/>
                </a:solidFill>
              </a:rPr>
              <a:t>		(MTB-O, Trail-O…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3BF82-0D0D-4EB0-9E14-A8A21192D785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6148" name="Rettangolo 10"/>
          <p:cNvSpPr>
            <a:spLocks noChangeArrowheads="1"/>
          </p:cNvSpPr>
          <p:nvPr/>
        </p:nvSpPr>
        <p:spPr bwMode="auto">
          <a:xfrm>
            <a:off x="1763713" y="765175"/>
            <a:ext cx="5761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http://www.coni.it/it/coni/i-numeri-dello-sport.html</a:t>
            </a:r>
          </a:p>
        </p:txBody>
      </p:sp>
      <p:pic>
        <p:nvPicPr>
          <p:cNvPr id="6149" name="Immagine 11" descr="lo_sport_italia_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33525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E982D-94E4-43A1-8CE9-2776AE0D7AF1}" type="slidenum">
              <a:rPr lang="it-IT" smtClean="0"/>
              <a:pPr>
                <a:defRPr/>
              </a:pPr>
              <a:t>50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52228" name="CasellaDiTesto 3"/>
          <p:cNvSpPr txBox="1">
            <a:spLocks noChangeArrowheads="1"/>
          </p:cNvSpPr>
          <p:nvPr/>
        </p:nvSpPr>
        <p:spPr bwMode="auto">
          <a:xfrm>
            <a:off x="539750" y="981075"/>
            <a:ext cx="8353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GRAZIE ANCHE ALLA ‘PREMESSA’, E’ MIA IMPRESSIONE CHE </a:t>
            </a:r>
          </a:p>
          <a:p>
            <a:r>
              <a:rPr lang="it-IT" sz="2400">
                <a:solidFill>
                  <a:srgbClr val="FF0000"/>
                </a:solidFill>
              </a:rPr>
              <a:t>IL MOVIMENTO LOMBARDO ABBIA TUTTI I ‘NUMERI’</a:t>
            </a:r>
          </a:p>
          <a:p>
            <a:r>
              <a:rPr lang="it-IT" sz="2400">
                <a:solidFill>
                  <a:srgbClr val="FF0000"/>
                </a:solidFill>
              </a:rPr>
              <a:t>PER CONSOLIDARE IL </a:t>
            </a:r>
            <a:r>
              <a:rPr lang="it-IT" sz="2400" b="1">
                <a:solidFill>
                  <a:srgbClr val="FF0000"/>
                </a:solidFill>
              </a:rPr>
              <a:t>RILANCIO GIA’ IN ATTO.</a:t>
            </a:r>
          </a:p>
          <a:p>
            <a:endParaRPr lang="it-IT" sz="1000" b="1">
              <a:solidFill>
                <a:srgbClr val="FF0000"/>
              </a:solidFill>
            </a:endParaRPr>
          </a:p>
          <a:p>
            <a:endParaRPr lang="it-IT" sz="1000">
              <a:solidFill>
                <a:srgbClr val="0000FF"/>
              </a:solidFill>
            </a:endParaRPr>
          </a:p>
          <a:p>
            <a:endParaRPr lang="it-IT" sz="1000">
              <a:solidFill>
                <a:srgbClr val="0000FF"/>
              </a:solidFill>
            </a:endParaRPr>
          </a:p>
          <a:p>
            <a:r>
              <a:rPr lang="it-IT" sz="2000"/>
              <a:t>BASTEREBBERO ALTRI POCHI MA SIGNIFICATIVI AGGIUSTAMENTI, </a:t>
            </a:r>
          </a:p>
          <a:p>
            <a:r>
              <a:rPr lang="it-IT" sz="2000"/>
              <a:t>DA PARTE DEL COMITATO (SOCIETA’) E DEL CONSIGLIO:</a:t>
            </a:r>
          </a:p>
          <a:p>
            <a:endParaRPr lang="it-IT" sz="1000"/>
          </a:p>
          <a:p>
            <a:pPr lvl="1">
              <a:buFont typeface="Arial" charset="0"/>
              <a:buChar char="•"/>
            </a:pPr>
            <a:r>
              <a:rPr lang="it-IT" sz="2000"/>
              <a:t>   </a:t>
            </a:r>
            <a:r>
              <a:rPr lang="it-IT" sz="2000" i="1">
                <a:solidFill>
                  <a:srgbClr val="FF0000"/>
                </a:solidFill>
              </a:rPr>
              <a:t>CURARE IL </a:t>
            </a:r>
            <a:r>
              <a:rPr lang="it-IT" sz="2000" b="1" i="1"/>
              <a:t>TERRITORIO</a:t>
            </a:r>
          </a:p>
          <a:p>
            <a:r>
              <a:rPr lang="it-IT" sz="2000" i="1">
                <a:solidFill>
                  <a:srgbClr val="FF0000"/>
                </a:solidFill>
              </a:rPr>
              <a:t>		RETE DEI DELEGATI PROVINCIALI !!!</a:t>
            </a:r>
          </a:p>
          <a:p>
            <a:endParaRPr lang="it-IT" sz="1000" i="1">
              <a:solidFill>
                <a:srgbClr val="FF0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it-IT" sz="2000" i="1">
                <a:solidFill>
                  <a:srgbClr val="FF0000"/>
                </a:solidFill>
              </a:rPr>
              <a:t>   CURARE LA </a:t>
            </a:r>
            <a:r>
              <a:rPr lang="it-IT" sz="2000" b="1" i="1"/>
              <a:t>SCUOLA</a:t>
            </a:r>
          </a:p>
          <a:p>
            <a:r>
              <a:rPr lang="it-IT" sz="2000" i="1">
                <a:solidFill>
                  <a:srgbClr val="FF0000"/>
                </a:solidFill>
              </a:rPr>
              <a:t>		RETE DI INSEGNANTI MOTIVATI</a:t>
            </a:r>
          </a:p>
          <a:p>
            <a:endParaRPr lang="it-IT" sz="1000" i="1">
              <a:solidFill>
                <a:srgbClr val="FF0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it-IT" sz="2000" i="1">
                <a:solidFill>
                  <a:srgbClr val="FF0000"/>
                </a:solidFill>
              </a:rPr>
              <a:t>   SUPPORTARE E GRATIFICARE L’ATTIVITA’ DELLE </a:t>
            </a:r>
            <a:r>
              <a:rPr lang="it-IT" sz="2000" b="1" i="1"/>
              <a:t>SOCIETA’</a:t>
            </a:r>
          </a:p>
          <a:p>
            <a:pPr lvl="1"/>
            <a:r>
              <a:rPr lang="it-IT" sz="2000" b="1" i="1">
                <a:solidFill>
                  <a:srgbClr val="009900"/>
                </a:solidFill>
              </a:rPr>
              <a:t>	</a:t>
            </a:r>
            <a:r>
              <a:rPr lang="it-IT" sz="2000" i="1">
                <a:solidFill>
                  <a:srgbClr val="0099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F2E3A-ED0D-4C11-B6B9-0CAF08E9A96C}" type="slidenum">
              <a:rPr lang="it-IT" smtClean="0"/>
              <a:pPr>
                <a:defRPr/>
              </a:pPr>
              <a:t>51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8" name="Fumetto 3 7"/>
          <p:cNvSpPr/>
          <p:nvPr/>
        </p:nvSpPr>
        <p:spPr>
          <a:xfrm>
            <a:off x="3203575" y="1268413"/>
            <a:ext cx="4824413" cy="1296987"/>
          </a:xfrm>
          <a:prstGeom prst="wedgeEllipseCallout">
            <a:avLst>
              <a:gd name="adj1" fmla="val -39165"/>
              <a:gd name="adj2" fmla="val 104197"/>
            </a:avLst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253" name="CasellaDiTesto 8"/>
          <p:cNvSpPr txBox="1">
            <a:spLocks noChangeArrowheads="1"/>
          </p:cNvSpPr>
          <p:nvPr/>
        </p:nvSpPr>
        <p:spPr bwMode="auto">
          <a:xfrm>
            <a:off x="3419475" y="1700213"/>
            <a:ext cx="4433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00FF"/>
                </a:solidFill>
              </a:rPr>
              <a:t>GRAZIE PER L’ATTENZIONE.</a:t>
            </a:r>
          </a:p>
        </p:txBody>
      </p:sp>
      <p:pic>
        <p:nvPicPr>
          <p:cNvPr id="53254" name="Immagine 9" descr="io_pp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213100"/>
            <a:ext cx="13335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CasellaDiTesto 6"/>
          <p:cNvSpPr txBox="1">
            <a:spLocks noChangeArrowheads="1"/>
          </p:cNvSpPr>
          <p:nvPr/>
        </p:nvSpPr>
        <p:spPr bwMode="auto">
          <a:xfrm>
            <a:off x="3779838" y="3933825"/>
            <a:ext cx="2420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>
                <a:solidFill>
                  <a:srgbClr val="4D4D4D"/>
                </a:solidFill>
                <a:latin typeface="Brush Script MT" pitchFamily="66" charset="0"/>
              </a:rPr>
              <a:t>nonno Mariano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258888" y="908050"/>
          <a:ext cx="7023144" cy="4984320"/>
        </p:xfrm>
        <a:graphic>
          <a:graphicData uri="http://schemas.openxmlformats.org/drawingml/2006/table">
            <a:tbl>
              <a:tblPr/>
              <a:tblGrid>
                <a:gridCol w="444504"/>
                <a:gridCol w="711204"/>
                <a:gridCol w="711204"/>
                <a:gridCol w="711204"/>
                <a:gridCol w="711204"/>
                <a:gridCol w="711204"/>
                <a:gridCol w="755655"/>
                <a:gridCol w="755655"/>
                <a:gridCol w="755655"/>
                <a:gridCol w="755655"/>
              </a:tblGrid>
              <a:tr h="226560"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dati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Discipline Sportive Associate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Atleti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Dirigenti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Società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Dama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Biliardo Sportivo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Turismo Equestre TREC-ANTE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28.537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Gioco Bridge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Giochi e Sport Tradizionali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Ita. Kickboxing Muay Thai, Savate e Shoot Boxe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Arrampicata Sportiva Italiana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Sport Orientamento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Scacchistica Italiana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Palla Tamburello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di American Football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Wushu - Kung Fu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Cricket Italiana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Tiro Dinamico Sportivo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Sport Bowling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Canottaggio Sedile Fisso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Pallapugno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Twirling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Rafting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259.961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38.737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6DD3B-D48E-48BD-A072-D95BB9ADB877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pic>
        <p:nvPicPr>
          <p:cNvPr id="7368" name="Immagine 7" descr="Logo-coni-20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14001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9" name="CasellaDiTesto 8"/>
          <p:cNvSpPr txBox="1">
            <a:spLocks noChangeArrowheads="1"/>
          </p:cNvSpPr>
          <p:nvPr/>
        </p:nvSpPr>
        <p:spPr bwMode="auto">
          <a:xfrm>
            <a:off x="2700338" y="476250"/>
            <a:ext cx="230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1)  D.S.A. 2013</a:t>
            </a:r>
          </a:p>
        </p:txBody>
      </p:sp>
      <p:graphicFrame>
        <p:nvGraphicFramePr>
          <p:cNvPr id="10" name="Grafico 9"/>
          <p:cNvGraphicFramePr/>
          <p:nvPr/>
        </p:nvGraphicFramePr>
        <p:xfrm>
          <a:off x="2339752" y="2204864"/>
          <a:ext cx="62646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042988" y="1196975"/>
          <a:ext cx="7560835" cy="4536497"/>
        </p:xfrm>
        <a:graphic>
          <a:graphicData uri="http://schemas.openxmlformats.org/drawingml/2006/table">
            <a:tbl>
              <a:tblPr/>
              <a:tblGrid>
                <a:gridCol w="334550"/>
                <a:gridCol w="535281"/>
                <a:gridCol w="535281"/>
                <a:gridCol w="535281"/>
                <a:gridCol w="535281"/>
                <a:gridCol w="535281"/>
                <a:gridCol w="568735"/>
                <a:gridCol w="568735"/>
                <a:gridCol w="568735"/>
                <a:gridCol w="568735"/>
                <a:gridCol w="568735"/>
                <a:gridCol w="568735"/>
                <a:gridCol w="568735"/>
                <a:gridCol w="568735"/>
              </a:tblGrid>
              <a:tr h="235529">
                <a:tc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dati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Fondi CONI 2013</a:t>
                      </a:r>
                      <a:r>
                        <a:rPr lang="it-IT" sz="8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(1)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Discipline Sportive Associate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Atleti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Società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Dirigenti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Alto Liv.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Straord.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Man. 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Palla Tamburello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239.738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22.913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307.694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Sport Orientamento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219.980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19.638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280.594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Scacchistica Italiana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198.410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26.725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30.939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256.074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Fed. Italiana Gioco Bridge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180.639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20.705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233.058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Ita. Kickboxing Muay Thai, Savate e Shoot Boxe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126.141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62.403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20.467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209.011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Biliardo Sportivo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142.587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28.607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194.386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Wushu - Kung Fu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147.707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20.176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190.283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Sport Bowling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131.548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18.027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187.498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Arrampicata Sportiva Italiana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126.794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14.989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Turismo Equestre TREC-ANTE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129.436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21.460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Dama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115.204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46.043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11.044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172.291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Giochi e Sport Tradizionali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128.504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19.175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166.440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Pallapugno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116.795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12.379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Cricket Italiana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80.896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8.221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105.538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Twirling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63.130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19.953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6.074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Canottaggio Sedile Fisso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50.497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6.529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di American Football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24.571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7.633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Tiro Dinamico Sportivo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29.677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39.598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5.882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Fed. Italiana Rafting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31.346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10.142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259.961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38.737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2.283.600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570.900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3.189.500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479" name="Rettangolo 9"/>
          <p:cNvSpPr>
            <a:spLocks noChangeArrowheads="1"/>
          </p:cNvSpPr>
          <p:nvPr/>
        </p:nvSpPr>
        <p:spPr bwMode="auto">
          <a:xfrm>
            <a:off x="827088" y="5876925"/>
            <a:ext cx="7489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i="1">
                <a:solidFill>
                  <a:srgbClr val="FF0000"/>
                </a:solidFill>
              </a:rPr>
              <a:t>(1) http://www.coni.it/images/documenti/coni/BILANCIO_CONI_2013.pdf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D7294-EC18-4A34-B8F3-6F2A6F105ACD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pic>
        <p:nvPicPr>
          <p:cNvPr id="8482" name="Immagine 7" descr="Logo-coni-20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14001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83" name="CasellaDiTesto 8"/>
          <p:cNvSpPr txBox="1">
            <a:spLocks noChangeArrowheads="1"/>
          </p:cNvSpPr>
          <p:nvPr/>
        </p:nvSpPr>
        <p:spPr bwMode="auto">
          <a:xfrm>
            <a:off x="2700338" y="476250"/>
            <a:ext cx="442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1)  D.S.A. e Fondi CONI 2013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2483768" y="2060848"/>
          <a:ext cx="6339334" cy="417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89C14-B4B8-4F9E-A12F-49735EF77B66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9220" name="CasellaDiTesto 6"/>
          <p:cNvSpPr txBox="1">
            <a:spLocks noChangeArrowheads="1"/>
          </p:cNvSpPr>
          <p:nvPr/>
        </p:nvSpPr>
        <p:spPr bwMode="auto">
          <a:xfrm>
            <a:off x="1187450" y="33337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ym typeface="Wingdings" pitchFamily="2" charset="2"/>
              </a:rPr>
              <a:t>2)	TESSERATI CRL IN FISO</a:t>
            </a:r>
            <a:endParaRPr lang="it-IT" sz="320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39750" y="1628775"/>
          <a:ext cx="7992904" cy="4824530"/>
        </p:xfrm>
        <a:graphic>
          <a:graphicData uri="http://schemas.openxmlformats.org/drawingml/2006/table">
            <a:tbl>
              <a:tblPr/>
              <a:tblGrid>
                <a:gridCol w="512080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311701"/>
                <a:gridCol w="111322"/>
                <a:gridCol w="512080"/>
              </a:tblGrid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>
                          <a:latin typeface="Verdana"/>
                        </a:rPr>
                        <a:t>anno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AB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66CC"/>
                          </a:solidFill>
                          <a:latin typeface="Verdana"/>
                        </a:rPr>
                        <a:t>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LZ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PU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66CC"/>
                          </a:solidFill>
                          <a:latin typeface="Verdana"/>
                        </a:rPr>
                        <a:t>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80808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TOT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1.542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5.578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6.588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1.027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2.857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14.802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7.249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1.120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3.663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16.380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1.085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4.731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11.030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1.843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8.482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4.707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4.589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3.776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3.867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3.430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3.789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3.902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4.034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2.929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3.281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4.329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2.506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1.916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1.457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1.123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844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latin typeface="Verdana"/>
                        </a:rPr>
                        <a:t>1986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 dirty="0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076" name="Picture 14" descr="logo_fis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836613"/>
            <a:ext cx="1466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547813" y="908050"/>
          <a:ext cx="6096002" cy="625928"/>
        </p:xfrm>
        <a:graphic>
          <a:graphicData uri="http://schemas.openxmlformats.org/drawingml/2006/table">
            <a:tbl>
              <a:tblPr/>
              <a:tblGrid>
                <a:gridCol w="4057907"/>
                <a:gridCol w="338159"/>
                <a:gridCol w="338159"/>
                <a:gridCol w="338159"/>
                <a:gridCol w="341206"/>
                <a:gridCol w="341206"/>
                <a:gridCol w="341206"/>
              </a:tblGrid>
              <a:tr h="2721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latin typeface="Verdana"/>
                        </a:rPr>
                        <a:t>tesserati FISO 1986-2015: quasi 30 anni !!!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700" b="0" i="0" u="none" strike="noStrike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700" b="0" i="0" u="none" strike="noStrike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700" b="0" i="0" u="none" strike="noStrike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5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latin typeface="Verdana"/>
                        </a:rPr>
                        <a:t>[ fonte FISO:     home -&gt; documentazione -&gt; statistiche -&gt; tesserati -&gt; per organo 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14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latin typeface="Verdana"/>
                        </a:rPr>
                        <a:t>(in </a:t>
                      </a: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ROSSO</a:t>
                      </a:r>
                      <a:r>
                        <a:rPr lang="it-IT" sz="1100" b="0" i="0" u="none" strike="noStrike" dirty="0">
                          <a:latin typeface="Verdana"/>
                        </a:rPr>
                        <a:t> i Comitati regionali; in </a:t>
                      </a:r>
                      <a:r>
                        <a:rPr lang="it-IT" sz="1100" b="1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BLU</a:t>
                      </a:r>
                      <a:r>
                        <a:rPr lang="it-IT" sz="1100" b="0" i="0" u="none" strike="noStrike" dirty="0">
                          <a:latin typeface="Verdana"/>
                        </a:rPr>
                        <a:t> le Delegazioni)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0B3E8-7D0D-4A2F-B481-29A909D4DB56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3251200" cy="501650"/>
          </a:xfrm>
        </p:spPr>
        <p:txBody>
          <a:bodyPr/>
          <a:lstStyle/>
          <a:p>
            <a:pPr>
              <a:defRPr/>
            </a:pPr>
            <a:r>
              <a:rPr lang="it-IT" dirty="0"/>
              <a:t>CONSULTA di Società CRL 24/10/2015</a:t>
            </a:r>
          </a:p>
        </p:txBody>
      </p:sp>
      <p:sp>
        <p:nvSpPr>
          <p:cNvPr id="10244" name="CasellaDiTesto 6"/>
          <p:cNvSpPr txBox="1">
            <a:spLocks noChangeArrowheads="1"/>
          </p:cNvSpPr>
          <p:nvPr/>
        </p:nvSpPr>
        <p:spPr bwMode="auto">
          <a:xfrm>
            <a:off x="1187450" y="33337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ym typeface="Wingdings" pitchFamily="2" charset="2"/>
              </a:rPr>
              <a:t>2)	TESSERATI IN FISO</a:t>
            </a:r>
            <a:endParaRPr lang="it-IT" sz="3200"/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611560" y="1052736"/>
          <a:ext cx="8139104" cy="506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nettore 2 9"/>
          <p:cNvCxnSpPr/>
          <p:nvPr/>
        </p:nvCxnSpPr>
        <p:spPr>
          <a:xfrm flipV="1">
            <a:off x="5724525" y="2924175"/>
            <a:ext cx="1008063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859338" y="3644900"/>
            <a:ext cx="73025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ittà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ittà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ittà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Città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ittà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ittà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6794</Words>
  <Application>Microsoft Office PowerPoint</Application>
  <PresentationFormat>Presentazione su schermo (4:3)</PresentationFormat>
  <Paragraphs>5841</Paragraphs>
  <Slides>51</Slides>
  <Notes>51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  <vt:variant>
        <vt:lpstr>Presentazioni personalizzate</vt:lpstr>
      </vt:variant>
      <vt:variant>
        <vt:i4>1</vt:i4>
      </vt:variant>
    </vt:vector>
  </HeadingPairs>
  <TitlesOfParts>
    <vt:vector size="60" baseType="lpstr">
      <vt:lpstr>Arial</vt:lpstr>
      <vt:lpstr>Calibri</vt:lpstr>
      <vt:lpstr>Wingdings 2</vt:lpstr>
      <vt:lpstr>Wingdings</vt:lpstr>
      <vt:lpstr>Verdana</vt:lpstr>
      <vt:lpstr>Arial Narrow</vt:lpstr>
      <vt:lpstr>Brush Script MT</vt:lpstr>
      <vt:lpstr>Tema di Office</vt:lpstr>
      <vt:lpstr>24 Ottobre 2015 2a  CONSULTA di Società C.R.L.</vt:lpstr>
      <vt:lpstr>24 Ottobre 2015 2a  CONSULTA di Società C.R.L.</vt:lpstr>
      <vt:lpstr>24 Ottobre 2015 2a  CONSULTA di Società C.R.L.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MM241015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Ottobre 2015 2a  CONSULTA di Società C.R.L.</dc:title>
  <dc:creator>nonnomariano</dc:creator>
  <cp:lastModifiedBy>nonnomariano</cp:lastModifiedBy>
  <cp:revision>182</cp:revision>
  <dcterms:created xsi:type="dcterms:W3CDTF">2015-10-08T17:30:01Z</dcterms:created>
  <dcterms:modified xsi:type="dcterms:W3CDTF">2015-11-20T14:04:30Z</dcterms:modified>
</cp:coreProperties>
</file>